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1"/>
  </p:notesMasterIdLst>
  <p:sldIdLst>
    <p:sldId id="1132" r:id="rId8"/>
    <p:sldId id="926" r:id="rId9"/>
    <p:sldId id="1057" r:id="rId10"/>
    <p:sldId id="1059" r:id="rId11"/>
    <p:sldId id="795" r:id="rId12"/>
    <p:sldId id="265" r:id="rId13"/>
    <p:sldId id="266" r:id="rId14"/>
    <p:sldId id="1060" r:id="rId15"/>
    <p:sldId id="1061" r:id="rId16"/>
    <p:sldId id="603" r:id="rId17"/>
    <p:sldId id="1058" r:id="rId18"/>
    <p:sldId id="1071" r:id="rId19"/>
    <p:sldId id="1072" r:id="rId20"/>
    <p:sldId id="1073" r:id="rId21"/>
    <p:sldId id="607" r:id="rId22"/>
    <p:sldId id="1074" r:id="rId23"/>
    <p:sldId id="1075" r:id="rId24"/>
    <p:sldId id="1077" r:id="rId25"/>
    <p:sldId id="1078" r:id="rId26"/>
    <p:sldId id="1079" r:id="rId27"/>
    <p:sldId id="1076" r:id="rId28"/>
    <p:sldId id="1039" r:id="rId29"/>
    <p:sldId id="1063" r:id="rId30"/>
    <p:sldId id="1064" r:id="rId31"/>
    <p:sldId id="1065" r:id="rId32"/>
    <p:sldId id="1023" r:id="rId33"/>
    <p:sldId id="1040" r:id="rId34"/>
    <p:sldId id="1024" r:id="rId35"/>
    <p:sldId id="1025" r:id="rId36"/>
    <p:sldId id="1080" r:id="rId37"/>
    <p:sldId id="1041" r:id="rId38"/>
    <p:sldId id="1133" r:id="rId39"/>
    <p:sldId id="1081" r:id="rId40"/>
    <p:sldId id="1082" r:id="rId41"/>
    <p:sldId id="1083" r:id="rId42"/>
    <p:sldId id="1090" r:id="rId43"/>
    <p:sldId id="1092" r:id="rId44"/>
    <p:sldId id="1093" r:id="rId45"/>
    <p:sldId id="1112" r:id="rId46"/>
    <p:sldId id="1108" r:id="rId47"/>
    <p:sldId id="584" r:id="rId48"/>
    <p:sldId id="1109" r:id="rId49"/>
    <p:sldId id="1113" r:id="rId50"/>
    <p:sldId id="1096" r:id="rId51"/>
    <p:sldId id="1098" r:id="rId52"/>
    <p:sldId id="1114" r:id="rId53"/>
    <p:sldId id="1099" r:id="rId54"/>
    <p:sldId id="1115" r:id="rId55"/>
    <p:sldId id="1101" r:id="rId56"/>
    <p:sldId id="1116" r:id="rId57"/>
    <p:sldId id="1117" r:id="rId58"/>
    <p:sldId id="1118" r:id="rId59"/>
    <p:sldId id="1119" r:id="rId60"/>
    <p:sldId id="1120" r:id="rId61"/>
    <p:sldId id="1121" r:id="rId62"/>
    <p:sldId id="1129" r:id="rId63"/>
    <p:sldId id="1128" r:id="rId64"/>
    <p:sldId id="1130" r:id="rId65"/>
    <p:sldId id="1123" r:id="rId66"/>
    <p:sldId id="1124" r:id="rId67"/>
    <p:sldId id="1125" r:id="rId68"/>
    <p:sldId id="1134" r:id="rId69"/>
    <p:sldId id="1131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4F4F4"/>
    <a:srgbClr val="AD2B26"/>
    <a:srgbClr val="F9FBF9"/>
    <a:srgbClr val="3C3D3F"/>
    <a:srgbClr val="1C8E1C"/>
    <a:srgbClr val="F5FAF2"/>
    <a:srgbClr val="213856"/>
    <a:srgbClr val="E7E7E7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2" autoAdjust="0"/>
    <p:restoredTop sz="95599" autoAdjust="0"/>
  </p:normalViewPr>
  <p:slideViewPr>
    <p:cSldViewPr snapToGrid="0">
      <p:cViewPr varScale="1">
        <p:scale>
          <a:sx n="66" d="100"/>
          <a:sy n="66" d="100"/>
        </p:scale>
        <p:origin x="97" y="3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80451-B4EF-48D6-AD16-1AD169AFA287}" type="datetimeFigureOut">
              <a:rPr lang="zh-CN" altLang="en-US" smtClean="0"/>
              <a:t>2024-04-09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8712B-B60B-4676-A47B-239F630CE4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3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6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21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884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64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43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42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62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22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4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14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2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71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4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97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712B-B60B-4676-A47B-239F630CE41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71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208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468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124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5.sv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9BDD19A-C7FB-7D47-8606-6F7EF76E2F3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11" r:id="rId9"/>
    <p:sldLayoutId id="2147483703" r:id="rId10"/>
    <p:sldLayoutId id="2147483709" r:id="rId11"/>
    <p:sldLayoutId id="2147483704" r:id="rId12"/>
    <p:sldLayoutId id="2147483681" r:id="rId13"/>
    <p:sldLayoutId id="2147483693" r:id="rId14"/>
    <p:sldLayoutId id="2147483710" r:id="rId15"/>
    <p:sldLayoutId id="2147483706" r:id="rId16"/>
    <p:sldLayoutId id="2147483713" r:id="rId17"/>
    <p:sldLayoutId id="214748371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gif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6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24.svg"/><Relationship Id="rId5" Type="http://schemas.openxmlformats.org/officeDocument/2006/relationships/image" Target="../media/image34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50.101:9200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elastic.co/guide/en/elasticsearch/client/index.html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hyperlink" Target="https://lucene.apache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hyperlink" Target="https://www.elastic.co/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7CD55-9BD3-0011-5CDF-635453D6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3CC26C-C1D9-39FF-34F6-949DF1DE76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高性能分布式搜索引擎</a:t>
            </a:r>
          </a:p>
        </p:txBody>
      </p:sp>
    </p:spTree>
    <p:extLst>
      <p:ext uri="{BB962C8B-B14F-4D97-AF65-F5344CB8AC3E}">
        <p14:creationId xmlns:p14="http://schemas.microsoft.com/office/powerpoint/2010/main" val="2911981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认识和安装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A91BB5-794C-808C-E1C4-8CC3C5D1F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结合</a:t>
            </a:r>
            <a:r>
              <a:rPr lang="en-US" altLang="zh-CN"/>
              <a:t>kibana</a:t>
            </a:r>
            <a:r>
              <a:rPr lang="zh-CN" altLang="en-US"/>
              <a:t>、</a:t>
            </a:r>
            <a:r>
              <a:rPr lang="en-US" altLang="zh-CN"/>
              <a:t>Logstash</a:t>
            </a:r>
            <a:r>
              <a:rPr lang="zh-CN" altLang="en-US"/>
              <a:t>、</a:t>
            </a:r>
            <a:r>
              <a:rPr lang="en-US" altLang="zh-CN"/>
              <a:t>Beats</a:t>
            </a:r>
            <a:r>
              <a:rPr lang="zh-CN" altLang="en-US"/>
              <a:t>，是一整套技术栈，被叫做</a:t>
            </a:r>
            <a:r>
              <a:rPr lang="en-US" altLang="zh-CN"/>
              <a:t>ELK</a:t>
            </a:r>
            <a:r>
              <a:rPr lang="zh-CN" altLang="en-US"/>
              <a:t>。被广泛应用在日志数据分析、实时监控等领域。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0A1EB8-8ECF-640C-6B7B-34A46BD55629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3D4C135-4429-929F-CAB4-6AF1B04C8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B8AFCF79-9FFE-A9D8-3318-48A07235F5C3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5D7C5D88-C98B-2E47-711F-68C2EA834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D91BEFB-B4EA-9B4F-8176-F9ABC5E86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D38A545-7BD6-ABD9-6607-717ADC5ED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972" y="2124539"/>
            <a:ext cx="7864522" cy="43971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656DAA6-05D4-9599-9EA2-100B116513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13" y="2176474"/>
            <a:ext cx="7581251" cy="42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9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E9B8C-80B9-CB20-CE40-D0001CDF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认识和安装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4A280C45-89C4-DC07-6EFE-82F4F4E11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latin typeface="+mn-ea"/>
                <a:ea typeface="+mn-ea"/>
              </a:rPr>
              <a:t>elasticsearch</a:t>
            </a:r>
            <a:r>
              <a:rPr lang="zh-CN" altLang="en-US">
                <a:latin typeface="+mn-ea"/>
                <a:ea typeface="+mn-ea"/>
              </a:rPr>
              <a:t>结合</a:t>
            </a:r>
            <a:r>
              <a:rPr lang="en-US" altLang="zh-CN">
                <a:latin typeface="+mn-ea"/>
                <a:ea typeface="+mn-ea"/>
              </a:rPr>
              <a:t>kibana</a:t>
            </a:r>
            <a:r>
              <a:rPr lang="zh-CN" altLang="en-US">
                <a:latin typeface="+mn-ea"/>
                <a:ea typeface="+mn-ea"/>
              </a:rPr>
              <a:t>、</a:t>
            </a:r>
            <a:r>
              <a:rPr lang="en-US" altLang="zh-CN">
                <a:latin typeface="+mn-ea"/>
                <a:ea typeface="+mn-ea"/>
              </a:rPr>
              <a:t>Logstash</a:t>
            </a:r>
            <a:r>
              <a:rPr lang="zh-CN" altLang="en-US">
                <a:latin typeface="+mn-ea"/>
                <a:ea typeface="+mn-ea"/>
              </a:rPr>
              <a:t>、</a:t>
            </a:r>
            <a:r>
              <a:rPr lang="en-US" altLang="zh-CN">
                <a:latin typeface="+mn-ea"/>
                <a:ea typeface="+mn-ea"/>
              </a:rPr>
              <a:t>Beats</a:t>
            </a:r>
            <a:r>
              <a:rPr lang="zh-CN" altLang="en-US">
                <a:latin typeface="+mn-ea"/>
                <a:ea typeface="+mn-ea"/>
              </a:rPr>
              <a:t>，是一整套技术栈，被叫做</a:t>
            </a:r>
            <a:r>
              <a:rPr lang="en-US" altLang="zh-CN">
                <a:latin typeface="+mn-ea"/>
                <a:ea typeface="+mn-ea"/>
              </a:rPr>
              <a:t>ELK</a:t>
            </a:r>
            <a:r>
              <a:rPr lang="zh-CN" altLang="en-US">
                <a:latin typeface="+mn-ea"/>
                <a:ea typeface="+mn-ea"/>
              </a:rPr>
              <a:t>。被广泛应用在日志数据分析、实时监控等领域。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FE6F0B1-4C23-4117-BD21-DC874CF420D3}"/>
              </a:ext>
            </a:extLst>
          </p:cNvPr>
          <p:cNvSpPr/>
          <p:nvPr/>
        </p:nvSpPr>
        <p:spPr>
          <a:xfrm>
            <a:off x="2129538" y="2437751"/>
            <a:ext cx="6405346" cy="1030693"/>
          </a:xfrm>
          <a:prstGeom prst="roundRect">
            <a:avLst>
              <a:gd name="adj" fmla="val 11510"/>
            </a:avLst>
          </a:prstGeom>
          <a:solidFill>
            <a:srgbClr val="FCD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EF5098"/>
                </a:solidFill>
              </a:rPr>
              <a:t> 数据可视化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C83A1A1-4DCD-B3FF-8856-1A11FCB615B5}"/>
              </a:ext>
            </a:extLst>
          </p:cNvPr>
          <p:cNvSpPr/>
          <p:nvPr/>
        </p:nvSpPr>
        <p:spPr>
          <a:xfrm>
            <a:off x="2147526" y="3793093"/>
            <a:ext cx="6405346" cy="1030693"/>
          </a:xfrm>
          <a:prstGeom prst="roundRect">
            <a:avLst>
              <a:gd name="adj" fmla="val 1151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存储、计算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、搜索数据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B876EE0-EEA0-5AA8-74A9-F1C3F144B365}"/>
              </a:ext>
            </a:extLst>
          </p:cNvPr>
          <p:cNvSpPr/>
          <p:nvPr/>
        </p:nvSpPr>
        <p:spPr>
          <a:xfrm>
            <a:off x="2152071" y="5148434"/>
            <a:ext cx="6382813" cy="1030693"/>
          </a:xfrm>
          <a:prstGeom prst="roundRect">
            <a:avLst>
              <a:gd name="adj" fmla="val 1151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数据抓取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352DD44-DE55-7A68-E1A8-AFBA7BA5A94F}"/>
              </a:ext>
            </a:extLst>
          </p:cNvPr>
          <p:cNvGrpSpPr/>
          <p:nvPr/>
        </p:nvGrpSpPr>
        <p:grpSpPr>
          <a:xfrm>
            <a:off x="3972167" y="3934807"/>
            <a:ext cx="4169308" cy="747265"/>
            <a:chOff x="3279444" y="3902268"/>
            <a:chExt cx="4169308" cy="747265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BF20094B-D877-184C-A607-FCFD4DB9EBCA}"/>
                </a:ext>
              </a:extLst>
            </p:cNvPr>
            <p:cNvSpPr/>
            <p:nvPr/>
          </p:nvSpPr>
          <p:spPr>
            <a:xfrm>
              <a:off x="3279444" y="3902268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B934F51-808F-A459-F1CC-B1249FE859B0}"/>
                </a:ext>
              </a:extLst>
            </p:cNvPr>
            <p:cNvGrpSpPr/>
            <p:nvPr/>
          </p:nvGrpSpPr>
          <p:grpSpPr>
            <a:xfrm>
              <a:off x="4196353" y="3971100"/>
              <a:ext cx="2486136" cy="609600"/>
              <a:chOff x="2877930" y="3998342"/>
              <a:chExt cx="2486136" cy="609600"/>
            </a:xfrm>
          </p:grpSpPr>
          <p:pic>
            <p:nvPicPr>
              <p:cNvPr id="26" name="图形 25">
                <a:extLst>
                  <a:ext uri="{FF2B5EF4-FFF2-40B4-BE49-F238E27FC236}">
                    <a16:creationId xmlns:a16="http://schemas.microsoft.com/office/drawing/2014/main" id="{6A3C7D79-DB08-5C6E-9EA7-DBF706F17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77930" y="3998342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F491725-FB9D-E95C-C55A-6F2336BC3916}"/>
                  </a:ext>
                </a:extLst>
              </p:cNvPr>
              <p:cNvSpPr txBox="1"/>
              <p:nvPr/>
            </p:nvSpPr>
            <p:spPr>
              <a:xfrm>
                <a:off x="3401916" y="4103087"/>
                <a:ext cx="1962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Elasticsearch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032768C-85A3-9EAB-B283-2FDC7CC16BAE}"/>
              </a:ext>
            </a:extLst>
          </p:cNvPr>
          <p:cNvGrpSpPr/>
          <p:nvPr/>
        </p:nvGrpSpPr>
        <p:grpSpPr>
          <a:xfrm>
            <a:off x="3972167" y="2579465"/>
            <a:ext cx="4169308" cy="747265"/>
            <a:chOff x="3279444" y="2576127"/>
            <a:chExt cx="4169308" cy="74726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674BB0C-170E-74AF-6A06-623F02301F7A}"/>
                </a:ext>
              </a:extLst>
            </p:cNvPr>
            <p:cNvGrpSpPr/>
            <p:nvPr/>
          </p:nvGrpSpPr>
          <p:grpSpPr>
            <a:xfrm>
              <a:off x="4448444" y="2644959"/>
              <a:ext cx="1831309" cy="609600"/>
              <a:chOff x="4501153" y="2644959"/>
              <a:chExt cx="1831309" cy="609600"/>
            </a:xfrm>
          </p:grpSpPr>
          <p:pic>
            <p:nvPicPr>
              <p:cNvPr id="31" name="图形 30">
                <a:extLst>
                  <a:ext uri="{FF2B5EF4-FFF2-40B4-BE49-F238E27FC236}">
                    <a16:creationId xmlns:a16="http://schemas.microsoft.com/office/drawing/2014/main" id="{68479B35-FF28-E316-D3A9-180727EA7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01153" y="2644959"/>
                <a:ext cx="609600" cy="609600"/>
              </a:xfrm>
              <a:prstGeom prst="rect">
                <a:avLst/>
              </a:prstGeom>
            </p:spPr>
          </p:pic>
          <p:sp>
            <p:nvSpPr>
              <p:cNvPr id="1024" name="文本框 1023">
                <a:extLst>
                  <a:ext uri="{FF2B5EF4-FFF2-40B4-BE49-F238E27FC236}">
                    <a16:creationId xmlns:a16="http://schemas.microsoft.com/office/drawing/2014/main" id="{2E4CFC9F-0AF7-008D-79E8-B08A9B28227C}"/>
                  </a:ext>
                </a:extLst>
              </p:cNvPr>
              <p:cNvSpPr txBox="1"/>
              <p:nvPr/>
            </p:nvSpPr>
            <p:spPr>
              <a:xfrm>
                <a:off x="5039709" y="2749704"/>
                <a:ext cx="1292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Kibana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6659EFF-90ED-64AF-078D-DB09C6962589}"/>
                </a:ext>
              </a:extLst>
            </p:cNvPr>
            <p:cNvSpPr/>
            <p:nvPr/>
          </p:nvSpPr>
          <p:spPr>
            <a:xfrm>
              <a:off x="3279444" y="2576127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5" name="组合 1024">
            <a:extLst>
              <a:ext uri="{FF2B5EF4-FFF2-40B4-BE49-F238E27FC236}">
                <a16:creationId xmlns:a16="http://schemas.microsoft.com/office/drawing/2014/main" id="{9E7CDF3E-C246-8F98-5BE2-3602ECDEB91E}"/>
              </a:ext>
            </a:extLst>
          </p:cNvPr>
          <p:cNvGrpSpPr/>
          <p:nvPr/>
        </p:nvGrpSpPr>
        <p:grpSpPr>
          <a:xfrm>
            <a:off x="6277037" y="5290148"/>
            <a:ext cx="1864438" cy="747265"/>
            <a:chOff x="4767924" y="4991564"/>
            <a:chExt cx="1864438" cy="747265"/>
          </a:xfrm>
        </p:grpSpPr>
        <p:sp>
          <p:nvSpPr>
            <p:cNvPr id="1027" name="矩形: 圆角 1026">
              <a:extLst>
                <a:ext uri="{FF2B5EF4-FFF2-40B4-BE49-F238E27FC236}">
                  <a16:creationId xmlns:a16="http://schemas.microsoft.com/office/drawing/2014/main" id="{46A346CF-9385-5B6B-CAD9-753AFD67BA88}"/>
                </a:ext>
              </a:extLst>
            </p:cNvPr>
            <p:cNvSpPr/>
            <p:nvPr/>
          </p:nvSpPr>
          <p:spPr>
            <a:xfrm>
              <a:off x="4767924" y="4991564"/>
              <a:ext cx="186443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E288B7C7-8874-3639-E3BD-AFD539CCE0EB}"/>
                </a:ext>
              </a:extLst>
            </p:cNvPr>
            <p:cNvGrpSpPr/>
            <p:nvPr/>
          </p:nvGrpSpPr>
          <p:grpSpPr>
            <a:xfrm>
              <a:off x="4930668" y="5060396"/>
              <a:ext cx="1538951" cy="609600"/>
              <a:chOff x="2989646" y="2569634"/>
              <a:chExt cx="1538951" cy="609600"/>
            </a:xfrm>
          </p:grpSpPr>
          <p:sp>
            <p:nvSpPr>
              <p:cNvPr id="1030" name="文本框 1029">
                <a:extLst>
                  <a:ext uri="{FF2B5EF4-FFF2-40B4-BE49-F238E27FC236}">
                    <a16:creationId xmlns:a16="http://schemas.microsoft.com/office/drawing/2014/main" id="{5559C0FD-EDC8-6F05-02EE-B9B3D83BE25A}"/>
                  </a:ext>
                </a:extLst>
              </p:cNvPr>
              <p:cNvSpPr txBox="1"/>
              <p:nvPr/>
            </p:nvSpPr>
            <p:spPr>
              <a:xfrm>
                <a:off x="3524332" y="2674379"/>
                <a:ext cx="1004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Beats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031" name="图形 1030">
                <a:extLst>
                  <a:ext uri="{FF2B5EF4-FFF2-40B4-BE49-F238E27FC236}">
                    <a16:creationId xmlns:a16="http://schemas.microsoft.com/office/drawing/2014/main" id="{C22F4A48-218F-BFE0-7A92-1E4579BD9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89646" y="2569634"/>
                <a:ext cx="609600" cy="609600"/>
              </a:xfrm>
              <a:prstGeom prst="rect">
                <a:avLst/>
              </a:prstGeom>
            </p:spPr>
          </p:pic>
        </p:grpSp>
      </p:grpSp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61196D0E-FBE1-C83C-EB21-FF127912126C}"/>
              </a:ext>
            </a:extLst>
          </p:cNvPr>
          <p:cNvGrpSpPr/>
          <p:nvPr/>
        </p:nvGrpSpPr>
        <p:grpSpPr>
          <a:xfrm>
            <a:off x="3972167" y="5290148"/>
            <a:ext cx="2128152" cy="747265"/>
            <a:chOff x="2210148" y="5637693"/>
            <a:chExt cx="2128152" cy="747265"/>
          </a:xfrm>
        </p:grpSpPr>
        <p:sp>
          <p:nvSpPr>
            <p:cNvPr id="1033" name="矩形: 圆角 1032">
              <a:extLst>
                <a:ext uri="{FF2B5EF4-FFF2-40B4-BE49-F238E27FC236}">
                  <a16:creationId xmlns:a16="http://schemas.microsoft.com/office/drawing/2014/main" id="{8ACB0C38-7BC1-8F18-43CE-480064A971F0}"/>
                </a:ext>
              </a:extLst>
            </p:cNvPr>
            <p:cNvSpPr/>
            <p:nvPr/>
          </p:nvSpPr>
          <p:spPr>
            <a:xfrm>
              <a:off x="2210148" y="5637693"/>
              <a:ext cx="2128152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4" name="组合 1033">
              <a:extLst>
                <a:ext uri="{FF2B5EF4-FFF2-40B4-BE49-F238E27FC236}">
                  <a16:creationId xmlns:a16="http://schemas.microsoft.com/office/drawing/2014/main" id="{1B0CC781-BD13-A823-E1BC-D0808B1091CA}"/>
                </a:ext>
              </a:extLst>
            </p:cNvPr>
            <p:cNvGrpSpPr/>
            <p:nvPr/>
          </p:nvGrpSpPr>
          <p:grpSpPr>
            <a:xfrm>
              <a:off x="2342005" y="5706525"/>
              <a:ext cx="1864438" cy="609600"/>
              <a:chOff x="2389169" y="5706525"/>
              <a:chExt cx="1864438" cy="609600"/>
            </a:xfrm>
          </p:grpSpPr>
          <p:pic>
            <p:nvPicPr>
              <p:cNvPr id="1035" name="图形 1034">
                <a:extLst>
                  <a:ext uri="{FF2B5EF4-FFF2-40B4-BE49-F238E27FC236}">
                    <a16:creationId xmlns:a16="http://schemas.microsoft.com/office/drawing/2014/main" id="{DFB35364-6BA0-21CA-5497-04C608E96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9169" y="5706525"/>
                <a:ext cx="609600" cy="609600"/>
              </a:xfrm>
              <a:prstGeom prst="rect">
                <a:avLst/>
              </a:prstGeom>
            </p:spPr>
          </p:pic>
          <p:sp>
            <p:nvSpPr>
              <p:cNvPr id="1036" name="文本框 1035">
                <a:extLst>
                  <a:ext uri="{FF2B5EF4-FFF2-40B4-BE49-F238E27FC236}">
                    <a16:creationId xmlns:a16="http://schemas.microsoft.com/office/drawing/2014/main" id="{BB9BE243-8375-7005-6771-168FF56C579B}"/>
                  </a:ext>
                </a:extLst>
              </p:cNvPr>
              <p:cNvSpPr txBox="1"/>
              <p:nvPr/>
            </p:nvSpPr>
            <p:spPr>
              <a:xfrm>
                <a:off x="2907578" y="5811270"/>
                <a:ext cx="1346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Logstash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038" name="椭圆 1037">
            <a:extLst>
              <a:ext uri="{FF2B5EF4-FFF2-40B4-BE49-F238E27FC236}">
                <a16:creationId xmlns:a16="http://schemas.microsoft.com/office/drawing/2014/main" id="{37AC129A-7178-6BD0-CF24-6CA3CB26E0EE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9" name="图形 1038">
            <a:extLst>
              <a:ext uri="{FF2B5EF4-FFF2-40B4-BE49-F238E27FC236}">
                <a16:creationId xmlns:a16="http://schemas.microsoft.com/office/drawing/2014/main" id="{D5E71A72-4708-0B9D-6357-6FB26D2CF3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1040" name="椭圆 1039">
            <a:extLst>
              <a:ext uri="{FF2B5EF4-FFF2-40B4-BE49-F238E27FC236}">
                <a16:creationId xmlns:a16="http://schemas.microsoft.com/office/drawing/2014/main" id="{E099F4F7-DDD0-7E2B-38F4-0F8412C36EF8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1" name="图形 1040">
            <a:extLst>
              <a:ext uri="{FF2B5EF4-FFF2-40B4-BE49-F238E27FC236}">
                <a16:creationId xmlns:a16="http://schemas.microsoft.com/office/drawing/2014/main" id="{2CBE9BE2-0D74-FC34-6ADB-CD16DACD67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1042" name="图形 1041">
            <a:extLst>
              <a:ext uri="{FF2B5EF4-FFF2-40B4-BE49-F238E27FC236}">
                <a16:creationId xmlns:a16="http://schemas.microsoft.com/office/drawing/2014/main" id="{C0BBE9D5-E5BD-4678-0EFD-B3ED32DAA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0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038" grpId="0" animBg="1"/>
      <p:bldP spid="10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07897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认识和安装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341392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/>
              <a:t>IK</a:t>
            </a:r>
            <a:r>
              <a:rPr lang="zh-CN" altLang="en-US"/>
              <a:t>分词器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60DDEFA6-BF08-E50B-4C69-AA382D388C5E}"/>
              </a:ext>
            </a:extLst>
          </p:cNvPr>
          <p:cNvSpPr txBox="1">
            <a:spLocks/>
          </p:cNvSpPr>
          <p:nvPr/>
        </p:nvSpPr>
        <p:spPr>
          <a:xfrm>
            <a:off x="4834163" y="2760912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倒排索引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D72DEC1C-4867-651C-53E9-F9F1478EAF64}"/>
              </a:ext>
            </a:extLst>
          </p:cNvPr>
          <p:cNvSpPr txBox="1">
            <a:spLocks/>
          </p:cNvSpPr>
          <p:nvPr/>
        </p:nvSpPr>
        <p:spPr>
          <a:xfrm>
            <a:off x="4834163" y="4066941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基础概念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51139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0" y="976620"/>
            <a:ext cx="11471789" cy="5745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倒排索引</a:t>
            </a:r>
            <a:endParaRPr lang="en-US" altLang="zh-CN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FFB40C7-4B80-F7CA-940E-1E2175289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传统数据库（如</a:t>
            </a:r>
            <a:r>
              <a:rPr lang="en-US" altLang="zh-CN"/>
              <a:t>MySQL</a:t>
            </a:r>
            <a:r>
              <a:rPr lang="zh-CN" altLang="en-US"/>
              <a:t>）采用正向索引，例如给下表（</a:t>
            </a:r>
            <a:r>
              <a:rPr lang="en-US" altLang="zh-CN"/>
              <a:t>tb_goods</a:t>
            </a:r>
            <a:r>
              <a:rPr lang="zh-CN" altLang="en-US"/>
              <a:t>）中的</a:t>
            </a:r>
            <a:r>
              <a:rPr lang="en-US" altLang="zh-CN"/>
              <a:t>id</a:t>
            </a:r>
            <a:r>
              <a:rPr lang="zh-CN" altLang="en-US"/>
              <a:t>创建索引：</a:t>
            </a:r>
            <a:endParaRPr lang="zh-CN" altLang="en-US" sz="1400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E259929A-3F3C-894B-CFF9-8CA45F056E5F}"/>
              </a:ext>
            </a:extLst>
          </p:cNvPr>
          <p:cNvSpPr/>
          <p:nvPr/>
        </p:nvSpPr>
        <p:spPr>
          <a:xfrm rot="10800000">
            <a:off x="5908616" y="5832723"/>
            <a:ext cx="3234723" cy="848489"/>
          </a:xfrm>
          <a:prstGeom prst="trapezoid">
            <a:avLst>
              <a:gd name="adj" fmla="val 71160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003799C-1280-9A9B-E675-B619AD7B1CD2}"/>
              </a:ext>
            </a:extLst>
          </p:cNvPr>
          <p:cNvGraphicFramePr>
            <a:graphicFrameLocks noGrp="1"/>
          </p:cNvGraphicFramePr>
          <p:nvPr/>
        </p:nvGraphicFramePr>
        <p:xfrm>
          <a:off x="2916158" y="3429000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95683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609217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45DA650-A39A-776A-CD75-79ED140E15BF}"/>
              </a:ext>
            </a:extLst>
          </p:cNvPr>
          <p:cNvGraphicFramePr>
            <a:graphicFrameLocks noGrp="1"/>
          </p:cNvGraphicFramePr>
          <p:nvPr/>
        </p:nvGraphicFramePr>
        <p:xfrm>
          <a:off x="948404" y="2930469"/>
          <a:ext cx="3480721" cy="20338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15806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08093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56822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04882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0D83927-4B83-48E7-AF4C-5491A2C29CE0}"/>
              </a:ext>
            </a:extLst>
          </p:cNvPr>
          <p:cNvSpPr txBox="1"/>
          <p:nvPr/>
        </p:nvSpPr>
        <p:spPr>
          <a:xfrm>
            <a:off x="2000809" y="5328825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796CED74-8432-B7F9-C3EA-CD51B7D55DF5}"/>
              </a:ext>
            </a:extLst>
          </p:cNvPr>
          <p:cNvSpPr/>
          <p:nvPr/>
        </p:nvSpPr>
        <p:spPr>
          <a:xfrm>
            <a:off x="7387970" y="2233309"/>
            <a:ext cx="276225" cy="276225"/>
          </a:xfrm>
          <a:prstGeom prst="flowChartConnector">
            <a:avLst/>
          </a:prstGeom>
          <a:gradFill flip="none" rotWithShape="1">
            <a:gsLst>
              <a:gs pos="0">
                <a:srgbClr val="52736F"/>
              </a:gs>
              <a:gs pos="70000">
                <a:srgbClr val="49504F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决策 7">
            <a:extLst>
              <a:ext uri="{FF2B5EF4-FFF2-40B4-BE49-F238E27FC236}">
                <a16:creationId xmlns:a16="http://schemas.microsoft.com/office/drawing/2014/main" id="{8D1ACD99-DCBB-4282-727C-96083802DCDB}"/>
              </a:ext>
            </a:extLst>
          </p:cNvPr>
          <p:cNvSpPr/>
          <p:nvPr/>
        </p:nvSpPr>
        <p:spPr>
          <a:xfrm>
            <a:off x="6112239" y="3410457"/>
            <a:ext cx="2827688" cy="975360"/>
          </a:xfrm>
          <a:prstGeom prst="flowChartDecision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逐条数据扫描</a:t>
            </a:r>
            <a:endParaRPr lang="en-US" altLang="zh-CN" sz="1200"/>
          </a:p>
          <a:p>
            <a:pPr algn="ctr"/>
            <a:r>
              <a:rPr lang="zh-CN" altLang="en-US" sz="1200"/>
              <a:t>判断是否包含</a:t>
            </a:r>
            <a:r>
              <a:rPr lang="en-US" altLang="zh-CN" sz="1200"/>
              <a:t>'</a:t>
            </a:r>
            <a:r>
              <a:rPr lang="zh-CN" altLang="en-US" sz="1200"/>
              <a:t>手机</a:t>
            </a:r>
            <a:r>
              <a:rPr lang="en-US" altLang="zh-CN" sz="1200"/>
              <a:t>'</a:t>
            </a:r>
            <a:endParaRPr lang="zh-CN" altLang="en-US" sz="12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D7F78C1-5A3D-7E1A-2689-21D0EC7C6CC6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7526083" y="2509534"/>
            <a:ext cx="0" cy="90092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9B668F3D-00B3-DF3A-7B63-4F6C7B7B6C92}"/>
              </a:ext>
            </a:extLst>
          </p:cNvPr>
          <p:cNvSpPr/>
          <p:nvPr/>
        </p:nvSpPr>
        <p:spPr>
          <a:xfrm>
            <a:off x="10211450" y="3618672"/>
            <a:ext cx="723171" cy="558930"/>
          </a:xfrm>
          <a:prstGeom prst="flowChartAlternateProcess">
            <a:avLst/>
          </a:prstGeom>
          <a:gradFill flip="none" rotWithShape="1">
            <a:gsLst>
              <a:gs pos="0">
                <a:srgbClr val="9F9F9F"/>
              </a:gs>
              <a:gs pos="70000">
                <a:srgbClr val="7F7F7F"/>
              </a:gs>
            </a:gsLst>
            <a:lin ang="54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丢弃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3BF42A-0E53-C8ED-08A3-ABDC2DF29B8A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8939927" y="3898137"/>
            <a:ext cx="1271523" cy="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566E3187-9BF8-1597-249C-7E244EF3EB6B}"/>
              </a:ext>
            </a:extLst>
          </p:cNvPr>
          <p:cNvSpPr/>
          <p:nvPr/>
        </p:nvSpPr>
        <p:spPr>
          <a:xfrm>
            <a:off x="6855589" y="4996576"/>
            <a:ext cx="1340985" cy="558930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252C774-DC3B-E5F9-206D-E6539F5209C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7526082" y="4385817"/>
            <a:ext cx="1" cy="61075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35E83FE-FFEF-F069-3968-54230B1AB6B9}"/>
              </a:ext>
            </a:extLst>
          </p:cNvPr>
          <p:cNvSpPr txBox="1"/>
          <p:nvPr/>
        </p:nvSpPr>
        <p:spPr>
          <a:xfrm>
            <a:off x="7526082" y="2799698"/>
            <a:ext cx="4201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搜索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select * from tb_goods where title like '%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%'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CC322C-7236-F8AF-1A03-A59C9F96D4C8}"/>
              </a:ext>
            </a:extLst>
          </p:cNvPr>
          <p:cNvSpPr txBox="1"/>
          <p:nvPr/>
        </p:nvSpPr>
        <p:spPr>
          <a:xfrm>
            <a:off x="9459303" y="367886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153A71-9D6C-5FD1-62F0-F85C5D910783}"/>
              </a:ext>
            </a:extLst>
          </p:cNvPr>
          <p:cNvSpPr txBox="1"/>
          <p:nvPr/>
        </p:nvSpPr>
        <p:spPr>
          <a:xfrm>
            <a:off x="7525980" y="450208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3000296-168E-42CC-BC4D-5580F23C1667}"/>
              </a:ext>
            </a:extLst>
          </p:cNvPr>
          <p:cNvGraphicFramePr>
            <a:graphicFrameLocks noGrp="1"/>
          </p:cNvGraphicFramePr>
          <p:nvPr/>
        </p:nvGraphicFramePr>
        <p:xfrm>
          <a:off x="2825567" y="3736805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95683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609217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BF3F9A6-A0BB-72F7-3D0A-A2E3C6744859}"/>
              </a:ext>
            </a:extLst>
          </p:cNvPr>
          <p:cNvGraphicFramePr>
            <a:graphicFrameLocks noGrp="1"/>
          </p:cNvGraphicFramePr>
          <p:nvPr/>
        </p:nvGraphicFramePr>
        <p:xfrm>
          <a:off x="2430426" y="4081433"/>
          <a:ext cx="1998699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3277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1300889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454533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7CF7105-A096-1B0D-0B39-1933D6D5018F}"/>
              </a:ext>
            </a:extLst>
          </p:cNvPr>
          <p:cNvGraphicFramePr>
            <a:graphicFrameLocks noGrp="1"/>
          </p:cNvGraphicFramePr>
          <p:nvPr/>
        </p:nvGraphicFramePr>
        <p:xfrm>
          <a:off x="3040414" y="4439715"/>
          <a:ext cx="1492031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3226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87262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472509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85772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23152 -0.0449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76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23152 -0.0449 L 0.3099 0.4180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3894 -0.08982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894 -0.08981 L 0.31628 0.31968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5391 -0.1400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5391 -0.14004 L 0.59857 -0.02778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560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3008 -0.19237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008 -0.19236 L 0.5608 -0.0930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495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 animBg="1"/>
      <p:bldP spid="10" grpId="0" animBg="1"/>
      <p:bldP spid="12" grpId="0" animBg="1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0" y="976620"/>
            <a:ext cx="11471789" cy="5745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倒排索引</a:t>
            </a:r>
            <a:endParaRPr lang="en-US" altLang="zh-CN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FFB40C7-4B80-F7CA-940E-1E2175289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elasticsearch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采用倒排索引：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文档（</a:t>
            </a:r>
            <a:r>
              <a:rPr lang="en-US" altLang="zh-CN" sz="1600"/>
              <a:t>document</a:t>
            </a:r>
            <a:r>
              <a:rPr lang="zh-CN" altLang="en-US" sz="1600"/>
              <a:t>）：每条数据就是一个文档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词条（</a:t>
            </a:r>
            <a:r>
              <a:rPr lang="en-US" altLang="zh-CN" sz="1600"/>
              <a:t>term</a:t>
            </a:r>
            <a:r>
              <a:rPr lang="zh-CN" altLang="en-US" sz="1600"/>
              <a:t>）：文档按照语义分成的词语</a:t>
            </a:r>
            <a:endParaRPr lang="zh-CN" altLang="en-US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1" name="表格 5">
            <a:extLst>
              <a:ext uri="{FF2B5EF4-FFF2-40B4-BE49-F238E27FC236}">
                <a16:creationId xmlns:a16="http://schemas.microsoft.com/office/drawing/2014/main" id="{B6579628-913F-4486-3552-E0AB0C841EF0}"/>
              </a:ext>
            </a:extLst>
          </p:cNvPr>
          <p:cNvGraphicFramePr>
            <a:graphicFrameLocks noGrp="1"/>
          </p:cNvGraphicFramePr>
          <p:nvPr/>
        </p:nvGraphicFramePr>
        <p:xfrm>
          <a:off x="882375" y="4100520"/>
          <a:ext cx="2892207" cy="18106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511687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585476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795044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3499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409A11DC-5C66-7CB6-6A55-D202D475E0B3}"/>
              </a:ext>
            </a:extLst>
          </p:cNvPr>
          <p:cNvGraphicFramePr>
            <a:graphicFrameLocks noGrp="1"/>
          </p:cNvGraphicFramePr>
          <p:nvPr/>
        </p:nvGraphicFramePr>
        <p:xfrm>
          <a:off x="5194586" y="3867160"/>
          <a:ext cx="2700628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1143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689485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</a:tblGrid>
              <a:tr h="4320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词条（</a:t>
                      </a:r>
                      <a:r>
                        <a:rPr lang="en-US" altLang="zh-CN" sz="1400"/>
                        <a:t>term</a:t>
                      </a:r>
                      <a:r>
                        <a:rPr lang="zh-CN" altLang="en-US" sz="1400"/>
                        <a:t>）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文档</a:t>
                      </a:r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28197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28396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848028"/>
                  </a:ext>
                </a:extLst>
              </a:tr>
            </a:tbl>
          </a:graphicData>
        </a:graphic>
      </p:graphicFrame>
      <p:sp>
        <p:nvSpPr>
          <p:cNvPr id="23" name="箭头: 右 22">
            <a:extLst>
              <a:ext uri="{FF2B5EF4-FFF2-40B4-BE49-F238E27FC236}">
                <a16:creationId xmlns:a16="http://schemas.microsoft.com/office/drawing/2014/main" id="{84D9811A-E6DD-6734-977E-9B4BFAEE54F7}"/>
              </a:ext>
            </a:extLst>
          </p:cNvPr>
          <p:cNvSpPr/>
          <p:nvPr/>
        </p:nvSpPr>
        <p:spPr>
          <a:xfrm>
            <a:off x="4260212" y="4330202"/>
            <a:ext cx="487680" cy="1018959"/>
          </a:xfrm>
          <a:prstGeom prst="rightArrow">
            <a:avLst/>
          </a:prstGeom>
          <a:solidFill>
            <a:srgbClr val="49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9E6091-BBD8-1EBC-9BDE-46718FEA37AC}"/>
              </a:ext>
            </a:extLst>
          </p:cNvPr>
          <p:cNvSpPr txBox="1"/>
          <p:nvPr/>
        </p:nvSpPr>
        <p:spPr>
          <a:xfrm>
            <a:off x="6885520" y="4415448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2CDDC49-C842-6594-E78C-819D10D7AFA2}"/>
              </a:ext>
            </a:extLst>
          </p:cNvPr>
          <p:cNvSpPr txBox="1"/>
          <p:nvPr/>
        </p:nvSpPr>
        <p:spPr>
          <a:xfrm>
            <a:off x="1731914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B41B3BE-FA4E-D9A2-52EF-2F082542A97F}"/>
              </a:ext>
            </a:extLst>
          </p:cNvPr>
          <p:cNvSpPr txBox="1"/>
          <p:nvPr/>
        </p:nvSpPr>
        <p:spPr>
          <a:xfrm>
            <a:off x="2083370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F0E326-DA8F-C701-0AE5-A80ABBF23321}"/>
              </a:ext>
            </a:extLst>
          </p:cNvPr>
          <p:cNvSpPr txBox="1"/>
          <p:nvPr/>
        </p:nvSpPr>
        <p:spPr>
          <a:xfrm>
            <a:off x="6885520" y="4742789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9D3BB6-246C-3812-99CE-B40E9540D185}"/>
              </a:ext>
            </a:extLst>
          </p:cNvPr>
          <p:cNvSpPr txBox="1"/>
          <p:nvPr/>
        </p:nvSpPr>
        <p:spPr>
          <a:xfrm>
            <a:off x="1733844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6BFB78-3179-A1C7-BD03-9F0A35E39272}"/>
              </a:ext>
            </a:extLst>
          </p:cNvPr>
          <p:cNvSpPr txBox="1"/>
          <p:nvPr/>
        </p:nvSpPr>
        <p:spPr>
          <a:xfrm>
            <a:off x="2085300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77E1814-8446-7884-2FAD-676FEE4428EB}"/>
              </a:ext>
            </a:extLst>
          </p:cNvPr>
          <p:cNvSpPr txBox="1"/>
          <p:nvPr/>
        </p:nvSpPr>
        <p:spPr>
          <a:xfrm>
            <a:off x="6885520" y="5083421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1A84BCC-3C7E-75D1-1E43-CCE55DE7594D}"/>
              </a:ext>
            </a:extLst>
          </p:cNvPr>
          <p:cNvSpPr txBox="1"/>
          <p:nvPr/>
        </p:nvSpPr>
        <p:spPr>
          <a:xfrm>
            <a:off x="6787419" y="4743169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42C39E0-4901-3BFD-D7AD-8F495985AFB5}"/>
              </a:ext>
            </a:extLst>
          </p:cNvPr>
          <p:cNvSpPr txBox="1"/>
          <p:nvPr/>
        </p:nvSpPr>
        <p:spPr>
          <a:xfrm>
            <a:off x="1469523" y="5250808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B85FB92-2E71-95EC-1472-B42BE047F654}"/>
              </a:ext>
            </a:extLst>
          </p:cNvPr>
          <p:cNvSpPr txBox="1"/>
          <p:nvPr/>
        </p:nvSpPr>
        <p:spPr>
          <a:xfrm>
            <a:off x="1819346" y="5247335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638FC1-1BC0-2D17-471D-842087D21AF9}"/>
              </a:ext>
            </a:extLst>
          </p:cNvPr>
          <p:cNvSpPr txBox="1"/>
          <p:nvPr/>
        </p:nvSpPr>
        <p:spPr>
          <a:xfrm>
            <a:off x="2178936" y="5247335"/>
            <a:ext cx="723329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充电器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A2A8BB-6384-E460-4EE9-9373097A2E0B}"/>
              </a:ext>
            </a:extLst>
          </p:cNvPr>
          <p:cNvSpPr txBox="1"/>
          <p:nvPr/>
        </p:nvSpPr>
        <p:spPr>
          <a:xfrm>
            <a:off x="6787419" y="4412186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F39944A-1687-008B-CA35-BB724DAC1B1A}"/>
              </a:ext>
            </a:extLst>
          </p:cNvPr>
          <p:cNvSpPr txBox="1"/>
          <p:nvPr/>
        </p:nvSpPr>
        <p:spPr>
          <a:xfrm>
            <a:off x="6792342" y="5082322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BC37D10-2A21-8893-9775-043B45E52EFB}"/>
              </a:ext>
            </a:extLst>
          </p:cNvPr>
          <p:cNvSpPr txBox="1"/>
          <p:nvPr/>
        </p:nvSpPr>
        <p:spPr>
          <a:xfrm>
            <a:off x="6796873" y="5420139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A12587A-03F3-4E3D-D8FD-63B8C4668F76}"/>
              </a:ext>
            </a:extLst>
          </p:cNvPr>
          <p:cNvSpPr txBox="1"/>
          <p:nvPr/>
        </p:nvSpPr>
        <p:spPr>
          <a:xfrm>
            <a:off x="1740350" y="559862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84338AE-B524-B400-B161-4F9A4D1A4246}"/>
              </a:ext>
            </a:extLst>
          </p:cNvPr>
          <p:cNvSpPr txBox="1"/>
          <p:nvPr/>
        </p:nvSpPr>
        <p:spPr>
          <a:xfrm>
            <a:off x="2085088" y="5610816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手环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D4C2061-D7CE-3632-7DF0-BEE59A4010BD}"/>
              </a:ext>
            </a:extLst>
          </p:cNvPr>
          <p:cNvSpPr txBox="1"/>
          <p:nvPr/>
        </p:nvSpPr>
        <p:spPr>
          <a:xfrm>
            <a:off x="7045335" y="4410432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,4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2CD6791-1A4B-2FBB-B93B-B21B7A85BA5B}"/>
              </a:ext>
            </a:extLst>
          </p:cNvPr>
          <p:cNvSpPr txBox="1"/>
          <p:nvPr/>
        </p:nvSpPr>
        <p:spPr>
          <a:xfrm>
            <a:off x="6781817" y="5756418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5768445E-6821-A3D6-D0B4-B6EECD468DB3}"/>
              </a:ext>
            </a:extLst>
          </p:cNvPr>
          <p:cNvSpPr/>
          <p:nvPr/>
        </p:nvSpPr>
        <p:spPr>
          <a:xfrm>
            <a:off x="10324871" y="1378495"/>
            <a:ext cx="276225" cy="276225"/>
          </a:xfrm>
          <a:prstGeom prst="flowChartConnector">
            <a:avLst/>
          </a:prstGeom>
          <a:noFill/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604D465-84BD-F827-7450-A4856E483941}"/>
              </a:ext>
            </a:extLst>
          </p:cNvPr>
          <p:cNvCxnSpPr>
            <a:cxnSpLocks/>
            <a:stCxn id="44" idx="4"/>
            <a:endCxn id="50" idx="0"/>
          </p:cNvCxnSpPr>
          <p:nvPr/>
        </p:nvCxnSpPr>
        <p:spPr>
          <a:xfrm flipH="1">
            <a:off x="10462877" y="1654720"/>
            <a:ext cx="107" cy="53244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流程图: 可选过程 45">
            <a:extLst>
              <a:ext uri="{FF2B5EF4-FFF2-40B4-BE49-F238E27FC236}">
                <a16:creationId xmlns:a16="http://schemas.microsoft.com/office/drawing/2014/main" id="{3574FF5A-0D66-93D4-4310-D45F99870497}"/>
              </a:ext>
            </a:extLst>
          </p:cNvPr>
          <p:cNvSpPr/>
          <p:nvPr/>
        </p:nvSpPr>
        <p:spPr>
          <a:xfrm>
            <a:off x="9792490" y="5520547"/>
            <a:ext cx="1340985" cy="394119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1A4DBB3-95B7-D1FC-E482-794804E6DBD9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0462982" y="3661845"/>
            <a:ext cx="0" cy="729236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7DF88047-FE42-4393-53CE-A8BAD480433F}"/>
              </a:ext>
            </a:extLst>
          </p:cNvPr>
          <p:cNvSpPr txBox="1"/>
          <p:nvPr/>
        </p:nvSpPr>
        <p:spPr>
          <a:xfrm>
            <a:off x="8337728" y="3736766"/>
            <a:ext cx="202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得到每个词条所在文档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2,3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1918D4D-AB97-3C8A-A8ED-5E4BBA2A8307}"/>
              </a:ext>
            </a:extLst>
          </p:cNvPr>
          <p:cNvSpPr txBox="1"/>
          <p:nvPr/>
        </p:nvSpPr>
        <p:spPr>
          <a:xfrm>
            <a:off x="9069527" y="1736214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流程图: 可选过程 49">
            <a:extLst>
              <a:ext uri="{FF2B5EF4-FFF2-40B4-BE49-F238E27FC236}">
                <a16:creationId xmlns:a16="http://schemas.microsoft.com/office/drawing/2014/main" id="{2E87CCA3-2545-9F6D-E23B-D146FEA6AB8E}"/>
              </a:ext>
            </a:extLst>
          </p:cNvPr>
          <p:cNvSpPr/>
          <p:nvPr/>
        </p:nvSpPr>
        <p:spPr>
          <a:xfrm>
            <a:off x="10009387" y="2187169"/>
            <a:ext cx="906979" cy="334080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分词</a:t>
            </a:r>
          </a:p>
        </p:txBody>
      </p:sp>
      <p:sp>
        <p:nvSpPr>
          <p:cNvPr id="51" name="流程图: 可选过程 50">
            <a:extLst>
              <a:ext uri="{FF2B5EF4-FFF2-40B4-BE49-F238E27FC236}">
                <a16:creationId xmlns:a16="http://schemas.microsoft.com/office/drawing/2014/main" id="{92C3CE69-2ECB-4606-280C-8F25183C7BED}"/>
              </a:ext>
            </a:extLst>
          </p:cNvPr>
          <p:cNvSpPr/>
          <p:nvPr/>
        </p:nvSpPr>
        <p:spPr>
          <a:xfrm>
            <a:off x="9792489" y="3224600"/>
            <a:ext cx="1340986" cy="437245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去词条列表查询文档</a:t>
            </a:r>
            <a:r>
              <a:rPr lang="en-US" altLang="zh-CN" sz="1200"/>
              <a:t>id</a:t>
            </a:r>
            <a:endParaRPr lang="zh-CN" altLang="en-US" sz="120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F896047-1189-83CE-3738-EF275BDA57A2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0462877" y="2521249"/>
            <a:ext cx="105" cy="70335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008DF77-13E6-7299-F76E-E9053DDB49F4}"/>
              </a:ext>
            </a:extLst>
          </p:cNvPr>
          <p:cNvSpPr txBox="1"/>
          <p:nvPr/>
        </p:nvSpPr>
        <p:spPr>
          <a:xfrm>
            <a:off x="7917731" y="2732489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两个词条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流程图: 可选过程 53">
            <a:extLst>
              <a:ext uri="{FF2B5EF4-FFF2-40B4-BE49-F238E27FC236}">
                <a16:creationId xmlns:a16="http://schemas.microsoft.com/office/drawing/2014/main" id="{A0ECA2CF-ECC5-9060-AF67-E91E40B631B7}"/>
              </a:ext>
            </a:extLst>
          </p:cNvPr>
          <p:cNvSpPr/>
          <p:nvPr/>
        </p:nvSpPr>
        <p:spPr>
          <a:xfrm>
            <a:off x="9792489" y="4391081"/>
            <a:ext cx="1340986" cy="453681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根据文档</a:t>
            </a:r>
            <a:r>
              <a:rPr lang="en-US" altLang="zh-CN" sz="1200"/>
              <a:t>id</a:t>
            </a:r>
          </a:p>
          <a:p>
            <a:pPr algn="ctr"/>
            <a:r>
              <a:rPr lang="zh-CN" altLang="en-US" sz="1200"/>
              <a:t>查询文档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BB654BA-2841-0C5E-77AB-30A8ECF28C94}"/>
              </a:ext>
            </a:extLst>
          </p:cNvPr>
          <p:cNvCxnSpPr>
            <a:stCxn id="54" idx="2"/>
            <a:endCxn id="46" idx="0"/>
          </p:cNvCxnSpPr>
          <p:nvPr/>
        </p:nvCxnSpPr>
        <p:spPr>
          <a:xfrm>
            <a:off x="10462982" y="4844762"/>
            <a:ext cx="1" cy="6757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501D19E9-F041-5D27-D144-53CA19865C0D}"/>
              </a:ext>
            </a:extLst>
          </p:cNvPr>
          <p:cNvSpPr txBox="1"/>
          <p:nvPr/>
        </p:nvSpPr>
        <p:spPr>
          <a:xfrm>
            <a:off x="8601172" y="5044155"/>
            <a:ext cx="176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1,2,3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的文档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96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16237 -0.2046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-10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0.19141 -0.2057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-0.20463 L 0.30248 -0.0238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902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41 -0.20579 L 0.27383 0.0240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1145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6224 -0.2511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1259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0.19115 -0.25232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24 -0.25394 L 0.30261 0.02685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6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23 L -0.01758 -0.00023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8385 -0.30254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1513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1302 -0.30301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1516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5287 -0.22662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3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23 L -0.01758 -0.00023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23 L -0.01758 -0.00023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7 -0.22662 L 0.25912 0.02477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3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16172 -0.35324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1761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19154 -0.35556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28 -0.35602 L 0.27383 0.0213 " pathEditMode="relative" rAng="0" ptsTypes="AA">
                                      <p:cBhvr>
                                        <p:cTn id="1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00"/>
                            </p:stCondLst>
                            <p:childTnLst>
                              <p:par>
                                <p:cTn id="2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29" grpId="1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3" grpId="0"/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  <p:bldP spid="37" grpId="1"/>
      <p:bldP spid="38" grpId="0"/>
      <p:bldP spid="39" grpId="0"/>
      <p:bldP spid="40" grpId="0"/>
      <p:bldP spid="40" grpId="1"/>
      <p:bldP spid="40" grpId="2"/>
      <p:bldP spid="41" grpId="0"/>
      <p:bldP spid="41" grpId="1"/>
      <p:bldP spid="41" grpId="2"/>
      <p:bldP spid="42" grpId="0"/>
      <p:bldP spid="43" grpId="0"/>
      <p:bldP spid="44" grpId="0" animBg="1"/>
      <p:bldP spid="46" grpId="0" animBg="1"/>
      <p:bldP spid="48" grpId="0"/>
      <p:bldP spid="49" grpId="0"/>
      <p:bldP spid="50" grpId="0" animBg="1"/>
      <p:bldP spid="51" grpId="0" animBg="1"/>
      <p:bldP spid="53" grpId="0"/>
      <p:bldP spid="54" grpId="0" animBg="1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EAE8A90-539A-457E-96AB-0B7A2D1BA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1882" y="1463040"/>
            <a:ext cx="6227545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什么是文档和词条？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每一条数据就是一个文档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对文档中的内容分词，得到的词语就是词条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什么是正向索引？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基于文档</a:t>
            </a:r>
            <a:r>
              <a:rPr lang="en-US" altLang="zh-CN" sz="1600"/>
              <a:t>id</a:t>
            </a:r>
            <a:r>
              <a:rPr lang="zh-CN" altLang="en-US" sz="1600"/>
              <a:t>创建索引。根据</a:t>
            </a:r>
            <a:r>
              <a:rPr lang="en-US" altLang="zh-CN" sz="1600"/>
              <a:t>id</a:t>
            </a:r>
            <a:r>
              <a:rPr lang="zh-CN" altLang="en-US" sz="1600"/>
              <a:t>查询快，但是查询词条时必须先找到文档，而后判断是否包含词条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什么是倒排索引？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对文档内容分词，对词条创建索引，并记录词条所在文档的</a:t>
            </a:r>
            <a:r>
              <a:rPr lang="en-US" altLang="zh-CN" sz="1600"/>
              <a:t>id</a:t>
            </a:r>
            <a:r>
              <a:rPr lang="zh-CN" altLang="en-US" sz="1600"/>
              <a:t>。查询时先根据词条查询到文档</a:t>
            </a:r>
            <a:r>
              <a:rPr lang="en-US" altLang="zh-CN" sz="1600"/>
              <a:t>id</a:t>
            </a:r>
            <a:r>
              <a:rPr lang="zh-CN" altLang="en-US" sz="1600"/>
              <a:t>，而后根据文档</a:t>
            </a:r>
            <a:r>
              <a:rPr lang="en-US" altLang="zh-CN" sz="1600"/>
              <a:t>id</a:t>
            </a:r>
            <a:r>
              <a:rPr lang="zh-CN" altLang="en-US" sz="1600"/>
              <a:t>查询文档</a:t>
            </a:r>
          </a:p>
        </p:txBody>
      </p:sp>
    </p:spTree>
    <p:extLst>
      <p:ext uri="{BB962C8B-B14F-4D97-AF65-F5344CB8AC3E}">
        <p14:creationId xmlns:p14="http://schemas.microsoft.com/office/powerpoint/2010/main" val="26346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07897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认识和安装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341392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>
                <a:solidFill>
                  <a:srgbClr val="AD2B26"/>
                </a:solidFill>
              </a:rPr>
              <a:t>IK</a:t>
            </a:r>
            <a:r>
              <a:rPr lang="zh-CN" altLang="en-US">
                <a:solidFill>
                  <a:srgbClr val="AD2B26"/>
                </a:solidFill>
              </a:rPr>
              <a:t>分词器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60DDEFA6-BF08-E50B-4C69-AA382D388C5E}"/>
              </a:ext>
            </a:extLst>
          </p:cNvPr>
          <p:cNvSpPr txBox="1">
            <a:spLocks/>
          </p:cNvSpPr>
          <p:nvPr/>
        </p:nvSpPr>
        <p:spPr>
          <a:xfrm>
            <a:off x="4834163" y="2760912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倒排索引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D72DEC1C-4867-651C-53E9-F9F1478EAF64}"/>
              </a:ext>
            </a:extLst>
          </p:cNvPr>
          <p:cNvSpPr txBox="1">
            <a:spLocks/>
          </p:cNvSpPr>
          <p:nvPr/>
        </p:nvSpPr>
        <p:spPr>
          <a:xfrm>
            <a:off x="4834163" y="4066941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基础概念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2777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0" y="976620"/>
            <a:ext cx="11471789" cy="5745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/>
              <a:t>IK</a:t>
            </a:r>
            <a:r>
              <a:rPr lang="zh-CN" altLang="en-US"/>
              <a:t>分词器</a:t>
            </a:r>
            <a:endParaRPr lang="en-US" altLang="zh-CN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FFB40C7-4B80-F7CA-940E-1E2175289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1415446"/>
          </a:xfrm>
        </p:spPr>
        <p:txBody>
          <a:bodyPr/>
          <a:lstStyle/>
          <a:p>
            <a:r>
              <a:rPr lang="zh-CN" altLang="en-US"/>
              <a:t>中文分词往往需要根据语义分析，比较复杂，这就需要用到中文分词器，例如</a:t>
            </a:r>
            <a:r>
              <a:rPr lang="en-US" altLang="zh-CN" b="1"/>
              <a:t>IK</a:t>
            </a:r>
            <a:r>
              <a:rPr lang="zh-CN" altLang="en-US" b="1"/>
              <a:t>分词器</a:t>
            </a:r>
            <a:r>
              <a:rPr lang="zh-CN" altLang="en-US"/>
              <a:t>。</a:t>
            </a:r>
            <a:r>
              <a:rPr lang="en-US" altLang="zh-CN"/>
              <a:t>IK</a:t>
            </a:r>
            <a:r>
              <a:rPr lang="zh-CN" altLang="en-US"/>
              <a:t>分词器是林良益在</a:t>
            </a:r>
            <a:r>
              <a:rPr lang="en-US" altLang="zh-CN"/>
              <a:t>2006</a:t>
            </a:r>
            <a:r>
              <a:rPr lang="zh-CN" altLang="en-US"/>
              <a:t>年开源发布的，其采用的正向迭代最细粒度切分算法一直沿用至今。</a:t>
            </a:r>
            <a:endParaRPr lang="en-US" altLang="zh-CN"/>
          </a:p>
          <a:p>
            <a:r>
              <a:rPr lang="zh-CN" altLang="en-US"/>
              <a:t>其安装的方式也比较简单，只要将资料提供好的分词器放入</a:t>
            </a:r>
            <a:r>
              <a:rPr lang="en-US" altLang="zh-CN"/>
              <a:t>elasticsearch</a:t>
            </a:r>
            <a:r>
              <a:rPr lang="zh-CN" altLang="en-US"/>
              <a:t>的插件目录即可：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EED389F-67A9-C923-3F8F-8BC5F1317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2955859"/>
            <a:ext cx="10285695" cy="292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062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0" y="976620"/>
            <a:ext cx="11471789" cy="5745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/>
              <a:t>IK</a:t>
            </a:r>
            <a:r>
              <a:rPr lang="zh-CN" altLang="en-US"/>
              <a:t>分词器</a:t>
            </a:r>
            <a:endParaRPr lang="en-US" altLang="zh-CN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FFB40C7-4B80-F7CA-940E-1E2175289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1415446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Kibana</a:t>
            </a:r>
            <a:r>
              <a:rPr lang="zh-CN" altLang="en-US"/>
              <a:t>的</a:t>
            </a:r>
            <a:r>
              <a:rPr lang="en-US" altLang="zh-CN"/>
              <a:t>DevTools</a:t>
            </a:r>
            <a:r>
              <a:rPr lang="zh-CN" altLang="en-US"/>
              <a:t>中可以使用下面的语法来测试</a:t>
            </a:r>
            <a:r>
              <a:rPr lang="en-US" altLang="zh-CN"/>
              <a:t>IK</a:t>
            </a:r>
            <a:r>
              <a:rPr lang="zh-CN" altLang="en-US"/>
              <a:t>分词器：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语法说明：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POST</a:t>
            </a:r>
            <a:r>
              <a:rPr lang="zh-CN" altLang="en-US"/>
              <a:t>：请求方式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/_analyze</a:t>
            </a:r>
            <a:r>
              <a:rPr lang="zh-CN" altLang="en-US"/>
              <a:t>：请求路径，这里省略了</a:t>
            </a:r>
            <a:r>
              <a:rPr lang="en-US" altLang="zh-CN">
                <a:hlinkClick r:id="rId3"/>
              </a:rPr>
              <a:t>http://192.168.150.101:9200</a:t>
            </a:r>
            <a:r>
              <a:rPr lang="zh-CN" altLang="en-US"/>
              <a:t>，有</a:t>
            </a:r>
            <a:r>
              <a:rPr lang="en-US" altLang="zh-CN"/>
              <a:t>kibana</a:t>
            </a:r>
            <a:r>
              <a:rPr lang="zh-CN" altLang="en-US"/>
              <a:t>帮我们补充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请求参数，</a:t>
            </a:r>
            <a:r>
              <a:rPr lang="en-US" altLang="zh-CN"/>
              <a:t>json</a:t>
            </a:r>
            <a:r>
              <a:rPr lang="zh-CN" altLang="en-US"/>
              <a:t>风格：</a:t>
            </a:r>
            <a:endParaRPr lang="en-US" altLang="zh-CN"/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analyzer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：分词器类型，这里是默认的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standard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分词器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：要分词的内容</a:t>
            </a:r>
            <a:endParaRPr lang="en-US" alt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B3E22A3-27F3-B7AD-D8E3-7519044F449F}"/>
              </a:ext>
            </a:extLst>
          </p:cNvPr>
          <p:cNvGrpSpPr/>
          <p:nvPr/>
        </p:nvGrpSpPr>
        <p:grpSpPr>
          <a:xfrm>
            <a:off x="1067740" y="2103435"/>
            <a:ext cx="8135350" cy="2309343"/>
            <a:chOff x="1351995" y="3006665"/>
            <a:chExt cx="8135350" cy="229816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989B9B2-3F41-01EB-AFC7-FFBDCBF53D5D}"/>
                </a:ext>
              </a:extLst>
            </p:cNvPr>
            <p:cNvSpPr/>
            <p:nvPr/>
          </p:nvSpPr>
          <p:spPr>
            <a:xfrm>
              <a:off x="1351995" y="3006665"/>
              <a:ext cx="8135350" cy="2298168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14662EB-E900-4210-58A7-243FA6AF3239}"/>
                </a:ext>
              </a:extLst>
            </p:cNvPr>
            <p:cNvSpPr txBox="1"/>
            <p:nvPr/>
          </p:nvSpPr>
          <p:spPr>
            <a:xfrm>
              <a:off x="1351995" y="3321062"/>
              <a:ext cx="7841798" cy="166601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POST /_analyze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</a:t>
              </a:r>
              <a:r>
                <a:rPr lang="en-US" altLang="zh-CN" sz="14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"analyzer"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"standard"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</a:t>
              </a:r>
              <a:r>
                <a:rPr lang="en-US" altLang="zh-CN" sz="1400" b="0">
                  <a:solidFill>
                    <a:srgbClr val="0451A5"/>
                  </a:solidFill>
                  <a:effectLst/>
                  <a:latin typeface="Source code pro" panose="020B0509030403020204" pitchFamily="49" charset="0"/>
                </a:rPr>
                <a:t>"text"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: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</a:t>
              </a:r>
              <a:r>
                <a:rPr lang="zh-CN" altLang="en-US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黑马程序员学习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java</a:t>
              </a:r>
              <a:r>
                <a:rPr lang="zh-CN" altLang="en-US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太棒了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</a:t>
              </a:r>
              <a:endParaRPr lang="zh-CN" altLang="en-US" sz="1400" b="0">
                <a:solidFill>
                  <a:srgbClr val="000000"/>
                </a:solidFill>
                <a:effectLst/>
                <a:latin typeface="Source code pro" panose="020B050903040302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}</a:t>
              </a: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DEF3ABFC-CEB9-0A76-07F7-5DC175BEC766}"/>
                </a:ext>
              </a:extLst>
            </p:cNvPr>
            <p:cNvSpPr/>
            <p:nvPr/>
          </p:nvSpPr>
          <p:spPr>
            <a:xfrm>
              <a:off x="1351995" y="3028401"/>
              <a:ext cx="813534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F34C45-90EC-F062-D063-1B53128DEA99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429F8526-7215-DD19-6E6C-CB719202948D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67BEB5D-6203-5C5A-9DFF-FAC1E0733EA3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3D20D08-DCA7-9EDA-DF0C-1E7B026051A0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867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0" y="976620"/>
            <a:ext cx="11471789" cy="5745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/>
              <a:t>IK</a:t>
            </a:r>
            <a:r>
              <a:rPr lang="zh-CN" altLang="en-US"/>
              <a:t>分词器</a:t>
            </a:r>
            <a:endParaRPr lang="en-US" altLang="zh-CN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FFB40C7-4B80-F7CA-940E-1E2175289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1415446"/>
          </a:xfrm>
        </p:spPr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分词器允许我们配置拓展词典来增加自定义的词库：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0365E6-884E-F682-3FB2-34DD36806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9" y="2027786"/>
            <a:ext cx="71342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FAE68C2-AC70-DA7A-205B-E4713D510699}"/>
              </a:ext>
            </a:extLst>
          </p:cNvPr>
          <p:cNvGrpSpPr/>
          <p:nvPr/>
        </p:nvGrpSpPr>
        <p:grpSpPr>
          <a:xfrm>
            <a:off x="2861358" y="4047327"/>
            <a:ext cx="8135350" cy="2309343"/>
            <a:chOff x="1351995" y="3006665"/>
            <a:chExt cx="8135350" cy="229816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B583A2F-E799-7EB8-58BC-FE1399521236}"/>
                </a:ext>
              </a:extLst>
            </p:cNvPr>
            <p:cNvSpPr/>
            <p:nvPr/>
          </p:nvSpPr>
          <p:spPr>
            <a:xfrm>
              <a:off x="1351995" y="3006665"/>
              <a:ext cx="8135350" cy="2298168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7E0C31-A147-C375-D887-AEDF2DC39EBA}"/>
                </a:ext>
              </a:extLst>
            </p:cNvPr>
            <p:cNvSpPr txBox="1"/>
            <p:nvPr/>
          </p:nvSpPr>
          <p:spPr>
            <a:xfrm>
              <a:off x="1351995" y="3321062"/>
              <a:ext cx="7841798" cy="1875052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&lt;?xml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version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=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"1.0"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encoding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=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"UTF-8"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?&gt;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&lt;!DOCTYPE properties SYSTEM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"http://java.sun.com/dtd/properties.dtd"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&lt;properties&gt;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&lt;comment&gt;IK Analyzer </a:t>
              </a:r>
              <a:r>
                <a:rPr lang="zh-CN" altLang="en-US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扩展配置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&lt;/comment&gt;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&lt;!--</a:t>
              </a:r>
              <a:r>
                <a:rPr lang="zh-CN" altLang="en-US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用户可以在这里配置自己的扩展字典 *** 添加扩展词典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--&gt;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        &lt;entry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Source code pro" panose="020B0509030403020204" pitchFamily="49" charset="0"/>
                </a:rPr>
                <a:t>key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=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Source code pro" panose="020B0509030403020204" pitchFamily="49" charset="0"/>
                </a:rPr>
                <a:t>"ext_dict"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&gt;ext.dic&lt;/entry&gt;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  <a:latin typeface="Source code pro" panose="020B0509030403020204" pitchFamily="49" charset="0"/>
                </a:rPr>
                <a:t>&lt;/properties&gt;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660A95B-CB66-2FBE-702E-1D4C9AC060D1}"/>
                </a:ext>
              </a:extLst>
            </p:cNvPr>
            <p:cNvSpPr/>
            <p:nvPr/>
          </p:nvSpPr>
          <p:spPr>
            <a:xfrm>
              <a:off x="1351995" y="3028401"/>
              <a:ext cx="8135348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B244464-D817-3434-9128-0E85A10DA773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92E7D93-A53F-F128-5270-0CA71D2F5C93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F2A9519-6E8D-45AE-434F-3871E2B2E73C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C7E19E8-E804-B5FF-52C7-AC9A94E926DE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261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E9B8C-80B9-CB20-CE40-D0001CDF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586F35-DADD-8F17-E372-2D71ECF5A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32" y="1628505"/>
            <a:ext cx="9827951" cy="45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673771-066C-E0F8-68D2-82AD4A90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621" y="1624309"/>
            <a:ext cx="9827951" cy="44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44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12B352-7217-261A-EFB2-98D141563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分词器的作用是什么？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创建倒排索引时，对文档分词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用户搜索时，对输入的内容分词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分词器有几种模式？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ik_smart</a:t>
            </a:r>
            <a:r>
              <a:rPr lang="zh-CN" altLang="en-US" sz="1600"/>
              <a:t>：智能切分，粗粒度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ik_max_word</a:t>
            </a:r>
            <a:r>
              <a:rPr lang="zh-CN" altLang="en-US" sz="1600"/>
              <a:t>：最细切分，细粒度</a:t>
            </a:r>
            <a:r>
              <a:rPr lang="en-US" altLang="zh-CN" sz="1600"/>
              <a:t>IK</a:t>
            </a:r>
            <a:r>
              <a:rPr lang="zh-CN" altLang="en-US" sz="1600"/>
              <a:t>分词器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如何拓展分词器词库中的词条？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利用</a:t>
            </a:r>
            <a:r>
              <a:rPr lang="en-US" altLang="zh-CN" sz="1600"/>
              <a:t>config</a:t>
            </a:r>
            <a:r>
              <a:rPr lang="zh-CN" altLang="en-US" sz="1600"/>
              <a:t>目录的</a:t>
            </a:r>
            <a:r>
              <a:rPr lang="en-US" altLang="zh-CN" sz="1600"/>
              <a:t>IkAnalyzer.cfg.xml</a:t>
            </a:r>
            <a:r>
              <a:rPr lang="zh-CN" altLang="en-US" sz="1600"/>
              <a:t>文件添加拓展词典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在词典中添加拓展词条</a:t>
            </a:r>
          </a:p>
        </p:txBody>
      </p:sp>
    </p:spTree>
    <p:extLst>
      <p:ext uri="{BB962C8B-B14F-4D97-AF65-F5344CB8AC3E}">
        <p14:creationId xmlns:p14="http://schemas.microsoft.com/office/powerpoint/2010/main" val="203718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07897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认识和安装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341392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/>
              <a:t>IK</a:t>
            </a:r>
            <a:r>
              <a:rPr lang="zh-CN" altLang="en-US"/>
              <a:t>分词器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60DDEFA6-BF08-E50B-4C69-AA382D388C5E}"/>
              </a:ext>
            </a:extLst>
          </p:cNvPr>
          <p:cNvSpPr txBox="1">
            <a:spLocks/>
          </p:cNvSpPr>
          <p:nvPr/>
        </p:nvSpPr>
        <p:spPr>
          <a:xfrm>
            <a:off x="4834163" y="2760912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倒排索引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D72DEC1C-4867-651C-53E9-F9F1478EAF64}"/>
              </a:ext>
            </a:extLst>
          </p:cNvPr>
          <p:cNvSpPr txBox="1">
            <a:spLocks/>
          </p:cNvSpPr>
          <p:nvPr/>
        </p:nvSpPr>
        <p:spPr>
          <a:xfrm>
            <a:off x="4834163" y="4066941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基础概念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6357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0" y="976620"/>
            <a:ext cx="11471789" cy="5745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基础概念</a:t>
            </a:r>
            <a:endParaRPr lang="en-US" altLang="zh-CN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FFB40C7-4B80-F7CA-940E-1E2175289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中的文档数据会被序列化为</a:t>
            </a:r>
            <a:r>
              <a:rPr lang="en-US" altLang="zh-CN"/>
              <a:t>json</a:t>
            </a:r>
            <a:r>
              <a:rPr lang="zh-CN" altLang="en-US"/>
              <a:t>格式后存储在</a:t>
            </a:r>
            <a:r>
              <a:rPr lang="en-US" altLang="zh-CN"/>
              <a:t>elasticsearch</a:t>
            </a:r>
            <a:r>
              <a:rPr lang="zh-CN" altLang="en-US"/>
              <a:t>中。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8C91306-0AB3-16B3-F845-D6D168C35020}"/>
              </a:ext>
            </a:extLst>
          </p:cNvPr>
          <p:cNvSpPr txBox="1"/>
          <p:nvPr/>
        </p:nvSpPr>
        <p:spPr>
          <a:xfrm>
            <a:off x="7068796" y="2341657"/>
            <a:ext cx="26084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49537422-9DCD-6A77-018F-2E6242621A60}"/>
              </a:ext>
            </a:extLst>
          </p:cNvPr>
          <p:cNvGraphicFramePr>
            <a:graphicFrameLocks noGrp="1"/>
          </p:cNvGraphicFramePr>
          <p:nvPr/>
        </p:nvGraphicFramePr>
        <p:xfrm>
          <a:off x="1065255" y="3429000"/>
          <a:ext cx="3592090" cy="19108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69144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87436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</a:tbl>
          </a:graphicData>
        </a:graphic>
      </p:graphicFrame>
      <p:sp>
        <p:nvSpPr>
          <p:cNvPr id="38" name="箭头: 右 37">
            <a:extLst>
              <a:ext uri="{FF2B5EF4-FFF2-40B4-BE49-F238E27FC236}">
                <a16:creationId xmlns:a16="http://schemas.microsoft.com/office/drawing/2014/main" id="{5C99D531-999C-A6FA-36FD-33C4E5208A02}"/>
              </a:ext>
            </a:extLst>
          </p:cNvPr>
          <p:cNvSpPr/>
          <p:nvPr/>
        </p:nvSpPr>
        <p:spPr>
          <a:xfrm>
            <a:off x="5468646" y="3898953"/>
            <a:ext cx="958788" cy="930500"/>
          </a:xfrm>
          <a:prstGeom prst="rightArrow">
            <a:avLst>
              <a:gd name="adj1" fmla="val 56905"/>
              <a:gd name="adj2" fmla="val 52883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6A7C026-9E91-5A27-FE95-4F0B6DE67F83}"/>
              </a:ext>
            </a:extLst>
          </p:cNvPr>
          <p:cNvSpPr txBox="1"/>
          <p:nvPr/>
        </p:nvSpPr>
        <p:spPr>
          <a:xfrm>
            <a:off x="7068796" y="3416595"/>
            <a:ext cx="26084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60E04A-6586-29AE-F0BF-D315375D891C}"/>
              </a:ext>
            </a:extLst>
          </p:cNvPr>
          <p:cNvSpPr txBox="1"/>
          <p:nvPr/>
        </p:nvSpPr>
        <p:spPr>
          <a:xfrm>
            <a:off x="7068796" y="4491533"/>
            <a:ext cx="26084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华为小米充电器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021AC25-8A51-A6CD-8F8E-016EDF770BFC}"/>
              </a:ext>
            </a:extLst>
          </p:cNvPr>
          <p:cNvSpPr txBox="1"/>
          <p:nvPr/>
        </p:nvSpPr>
        <p:spPr>
          <a:xfrm>
            <a:off x="7068796" y="5566472"/>
            <a:ext cx="26084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172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0" y="976620"/>
            <a:ext cx="11471789" cy="5745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基础概念</a:t>
            </a:r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8A9809-50E7-4EBD-A424-AA244DC2ABBC}"/>
              </a:ext>
            </a:extLst>
          </p:cNvPr>
          <p:cNvSpPr txBox="1"/>
          <p:nvPr/>
        </p:nvSpPr>
        <p:spPr>
          <a:xfrm>
            <a:off x="4867433" y="5100448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CB64F4-A8C7-10F0-1B22-B0D98CC7F2E9}"/>
              </a:ext>
            </a:extLst>
          </p:cNvPr>
          <p:cNvSpPr txBox="1"/>
          <p:nvPr/>
        </p:nvSpPr>
        <p:spPr>
          <a:xfrm>
            <a:off x="7714748" y="4902256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466FFD-53ED-27A1-A399-AB7FD9BC097E}"/>
              </a:ext>
            </a:extLst>
          </p:cNvPr>
          <p:cNvSpPr txBox="1"/>
          <p:nvPr/>
        </p:nvSpPr>
        <p:spPr>
          <a:xfrm>
            <a:off x="2386036" y="3900118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C44E88-88B1-E63E-EBD2-A889C8A3A5A1}"/>
              </a:ext>
            </a:extLst>
          </p:cNvPr>
          <p:cNvSpPr txBox="1"/>
          <p:nvPr/>
        </p:nvSpPr>
        <p:spPr>
          <a:xfrm>
            <a:off x="8352924" y="2373751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FB399D-3955-FE6C-2F23-85C204C700EE}"/>
              </a:ext>
            </a:extLst>
          </p:cNvPr>
          <p:cNvSpPr txBox="1"/>
          <p:nvPr/>
        </p:nvSpPr>
        <p:spPr>
          <a:xfrm>
            <a:off x="1097426" y="510044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36B030-F418-C2AD-1600-47981547FDA5}"/>
              </a:ext>
            </a:extLst>
          </p:cNvPr>
          <p:cNvSpPr txBox="1"/>
          <p:nvPr/>
        </p:nvSpPr>
        <p:spPr>
          <a:xfrm>
            <a:off x="4879553" y="2865548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7BE2C1-19B6-E73F-A165-DE53E3334D9A}"/>
              </a:ext>
            </a:extLst>
          </p:cNvPr>
          <p:cNvSpPr txBox="1"/>
          <p:nvPr/>
        </p:nvSpPr>
        <p:spPr>
          <a:xfrm>
            <a:off x="1039100" y="2450050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02BE78-2671-FB3B-686E-4CC06B066B06}"/>
              </a:ext>
            </a:extLst>
          </p:cNvPr>
          <p:cNvSpPr txBox="1"/>
          <p:nvPr/>
        </p:nvSpPr>
        <p:spPr>
          <a:xfrm>
            <a:off x="9055570" y="376578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267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0" y="976620"/>
            <a:ext cx="11471789" cy="5745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基础概念</a:t>
            </a:r>
            <a:endParaRPr lang="en-US" altLang="zh-CN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4FFB40C7-4B80-F7CA-940E-1E2175289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  <a:endParaRPr lang="en-US" altLang="zh-CN"/>
          </a:p>
          <a:p>
            <a:r>
              <a:rPr lang="zh-CN" altLang="en-US"/>
              <a:t>映射（</a:t>
            </a:r>
            <a:r>
              <a:rPr lang="en-US" altLang="zh-CN"/>
              <a:t>mapping</a:t>
            </a:r>
            <a:r>
              <a:rPr lang="zh-CN" altLang="en-US"/>
              <a:t>）：索引中文档的字段约束信息，类似表的结构约束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1321C3C-F932-ACCD-B31F-F2A433E4C126}"/>
              </a:ext>
            </a:extLst>
          </p:cNvPr>
          <p:cNvSpPr/>
          <p:nvPr/>
        </p:nvSpPr>
        <p:spPr>
          <a:xfrm>
            <a:off x="8374916" y="2617699"/>
            <a:ext cx="2608415" cy="3774138"/>
          </a:xfrm>
          <a:prstGeom prst="roundRect">
            <a:avLst>
              <a:gd name="adj" fmla="val 81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订单索引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4B3CA6F-4519-2E82-C154-D41F70B2A0E5}"/>
              </a:ext>
            </a:extLst>
          </p:cNvPr>
          <p:cNvSpPr/>
          <p:nvPr/>
        </p:nvSpPr>
        <p:spPr>
          <a:xfrm>
            <a:off x="4642755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用户索引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F520F34-8889-AEA2-E841-1EA54D463FEC}"/>
              </a:ext>
            </a:extLst>
          </p:cNvPr>
          <p:cNvSpPr/>
          <p:nvPr/>
        </p:nvSpPr>
        <p:spPr>
          <a:xfrm>
            <a:off x="910594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商品索引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AED2B9-E98A-2A82-2904-271C7CF9B220}"/>
              </a:ext>
            </a:extLst>
          </p:cNvPr>
          <p:cNvSpPr txBox="1"/>
          <p:nvPr/>
        </p:nvSpPr>
        <p:spPr>
          <a:xfrm>
            <a:off x="1085825" y="4128974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DEC2FA-EAA2-5C8D-6D0F-2F62DDC5ECB4}"/>
              </a:ext>
            </a:extLst>
          </p:cNvPr>
          <p:cNvSpPr txBox="1"/>
          <p:nvPr/>
        </p:nvSpPr>
        <p:spPr>
          <a:xfrm>
            <a:off x="4913859" y="3048550"/>
            <a:ext cx="174691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D0287A-B8BD-0C8D-456F-B896D63D8910}"/>
              </a:ext>
            </a:extLst>
          </p:cNvPr>
          <p:cNvSpPr txBox="1"/>
          <p:nvPr/>
        </p:nvSpPr>
        <p:spPr>
          <a:xfrm>
            <a:off x="8606845" y="46466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EE9425-60DF-20D8-E68F-61BFE97BFB21}"/>
              </a:ext>
            </a:extLst>
          </p:cNvPr>
          <p:cNvSpPr txBox="1"/>
          <p:nvPr/>
        </p:nvSpPr>
        <p:spPr>
          <a:xfrm>
            <a:off x="1085825" y="3048551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D42E32-A093-9276-64AC-C22ABFF350B1}"/>
              </a:ext>
            </a:extLst>
          </p:cNvPr>
          <p:cNvSpPr txBox="1"/>
          <p:nvPr/>
        </p:nvSpPr>
        <p:spPr>
          <a:xfrm>
            <a:off x="4913860" y="4149196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B41508-E8E3-B5A1-24CE-0822DFBB51D8}"/>
              </a:ext>
            </a:extLst>
          </p:cNvPr>
          <p:cNvSpPr txBox="1"/>
          <p:nvPr/>
        </p:nvSpPr>
        <p:spPr>
          <a:xfrm>
            <a:off x="8606845" y="32551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60B773-827D-3F0C-DC88-E3B51908F355}"/>
              </a:ext>
            </a:extLst>
          </p:cNvPr>
          <p:cNvSpPr txBox="1"/>
          <p:nvPr/>
        </p:nvSpPr>
        <p:spPr>
          <a:xfrm>
            <a:off x="1085825" y="5209397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D32C47-DAA4-396F-A7D0-E4D68710D2CB}"/>
              </a:ext>
            </a:extLst>
          </p:cNvPr>
          <p:cNvSpPr txBox="1"/>
          <p:nvPr/>
        </p:nvSpPr>
        <p:spPr>
          <a:xfrm>
            <a:off x="4913860" y="5249842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710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615A-F749-46CE-8B41-5CA0B56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0" y="976620"/>
            <a:ext cx="11471789" cy="57452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基础概念</a:t>
            </a:r>
            <a:endParaRPr lang="en-US" altLang="zh-CN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38DFD25-6DC5-3292-69EC-930239873A3D}"/>
              </a:ext>
            </a:extLst>
          </p:cNvPr>
          <p:cNvSpPr/>
          <p:nvPr/>
        </p:nvSpPr>
        <p:spPr>
          <a:xfrm>
            <a:off x="595832" y="1457271"/>
            <a:ext cx="2608414" cy="3416701"/>
          </a:xfrm>
          <a:prstGeom prst="roundRect">
            <a:avLst>
              <a:gd name="adj" fmla="val 816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商品索引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B4CB7E-4C01-00F0-9882-8C7B527A12C9}"/>
              </a:ext>
            </a:extLst>
          </p:cNvPr>
          <p:cNvSpPr txBox="1"/>
          <p:nvPr/>
        </p:nvSpPr>
        <p:spPr>
          <a:xfrm>
            <a:off x="771063" y="2777886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2AC98B-CA39-08F5-519D-C3952C5508E9}"/>
              </a:ext>
            </a:extLst>
          </p:cNvPr>
          <p:cNvSpPr txBox="1"/>
          <p:nvPr/>
        </p:nvSpPr>
        <p:spPr>
          <a:xfrm>
            <a:off x="771063" y="1697463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9" name="表格 16">
            <a:extLst>
              <a:ext uri="{FF2B5EF4-FFF2-40B4-BE49-F238E27FC236}">
                <a16:creationId xmlns:a16="http://schemas.microsoft.com/office/drawing/2014/main" id="{51E39566-DDE0-0980-B0B5-F31A0057B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649789"/>
              </p:ext>
            </p:extLst>
          </p:nvPr>
        </p:nvGraphicFramePr>
        <p:xfrm>
          <a:off x="5308950" y="1646133"/>
          <a:ext cx="6100730" cy="45970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76280">
                  <a:extLst>
                    <a:ext uri="{9D8B030D-6E8A-4147-A177-3AD203B41FA5}">
                      <a16:colId xmlns:a16="http://schemas.microsoft.com/office/drawing/2014/main" val="226359835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199730686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3662711319"/>
                    </a:ext>
                  </a:extLst>
                </a:gridCol>
              </a:tblGrid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MySQL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Elasticsearch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378202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Table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Index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索引</a:t>
                      </a:r>
                      <a:r>
                        <a:rPr lang="en-US" altLang="zh-CN" sz="1200"/>
                        <a:t>(index)</a:t>
                      </a:r>
                      <a:r>
                        <a:rPr lang="zh-CN" altLang="en-US" sz="1200"/>
                        <a:t>，就是文档的集合，类似数据库的表</a:t>
                      </a:r>
                      <a:r>
                        <a:rPr lang="en-US" altLang="zh-CN" sz="1200"/>
                        <a:t>(table)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311984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Row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Document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文档（</a:t>
                      </a:r>
                      <a:r>
                        <a:rPr lang="en-US" altLang="zh-CN" sz="1200"/>
                        <a:t>Document</a:t>
                      </a:r>
                      <a:r>
                        <a:rPr lang="zh-CN" altLang="en-US" sz="1200"/>
                        <a:t>），就是一条条的数据，类似数据库中的行（</a:t>
                      </a:r>
                      <a:r>
                        <a:rPr lang="en-US" altLang="zh-CN" sz="1200"/>
                        <a:t>Row</a:t>
                      </a:r>
                      <a:r>
                        <a:rPr lang="zh-CN" altLang="en-US" sz="1200"/>
                        <a:t>），文档都是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格式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408390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Column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Field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字段（</a:t>
                      </a:r>
                      <a:r>
                        <a:rPr lang="en-US" altLang="zh-CN" sz="1200"/>
                        <a:t>Field</a:t>
                      </a:r>
                      <a:r>
                        <a:rPr lang="zh-CN" altLang="en-US" sz="1200"/>
                        <a:t>），就是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文档中的字段，类似数据库中的列（</a:t>
                      </a:r>
                      <a:r>
                        <a:rPr lang="en-US" altLang="zh-CN" sz="1200"/>
                        <a:t>Column</a:t>
                      </a:r>
                      <a:r>
                        <a:rPr lang="zh-CN" altLang="en-US" sz="1200"/>
                        <a:t>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73417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Schema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Mapping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Mapping</a:t>
                      </a:r>
                      <a:r>
                        <a:rPr lang="zh-CN" altLang="en-US" sz="1200"/>
                        <a:t>（映射）是索引中文档的约束，例如字段类型约束。类似数据库的表结构（</a:t>
                      </a:r>
                      <a:r>
                        <a:rPr lang="en-US" altLang="zh-CN" sz="1200"/>
                        <a:t>Schema</a:t>
                      </a:r>
                      <a:r>
                        <a:rPr lang="zh-CN" altLang="en-US" sz="120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078265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SQL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DSL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DSL</a:t>
                      </a:r>
                      <a:r>
                        <a:rPr lang="zh-CN" altLang="en-US" sz="1200"/>
                        <a:t>是</a:t>
                      </a:r>
                      <a:r>
                        <a:rPr lang="en-US" altLang="zh-CN" sz="1200"/>
                        <a:t>elasticsearch</a:t>
                      </a:r>
                      <a:r>
                        <a:rPr lang="zh-CN" altLang="en-US" sz="1200"/>
                        <a:t>提供的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风格的请求语句，用来定义搜索条件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67204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BF7AA0F-F330-D839-0D89-BE977FBB4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457788"/>
              </p:ext>
            </p:extLst>
          </p:nvPr>
        </p:nvGraphicFramePr>
        <p:xfrm>
          <a:off x="606105" y="4992137"/>
          <a:ext cx="3592090" cy="15626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69144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87436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</a:tbl>
          </a:graphicData>
        </a:graphic>
      </p:graphicFrame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EA50B15-E1F7-2024-9E8E-0A5979BD552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214519" y="1922299"/>
            <a:ext cx="2198729" cy="863573"/>
          </a:xfrm>
          <a:prstGeom prst="straightConnector1">
            <a:avLst/>
          </a:prstGeom>
          <a:noFill/>
          <a:ln>
            <a:solidFill>
              <a:srgbClr val="00B0F0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B889734-B23A-0B86-0E82-B45552848401}"/>
              </a:ext>
            </a:extLst>
          </p:cNvPr>
          <p:cNvSpPr/>
          <p:nvPr/>
        </p:nvSpPr>
        <p:spPr>
          <a:xfrm>
            <a:off x="5413248" y="2523744"/>
            <a:ext cx="2182368" cy="524256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E808A76-62DE-4D6A-D8CB-05D500E182D0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895911" y="3292242"/>
            <a:ext cx="2517337" cy="285131"/>
          </a:xfrm>
          <a:prstGeom prst="straightConnector1">
            <a:avLst/>
          </a:prstGeom>
          <a:noFill/>
          <a:ln>
            <a:solidFill>
              <a:srgbClr val="F00AED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5F5FFD0-11B7-C310-2712-B21A925EDEE1}"/>
              </a:ext>
            </a:extLst>
          </p:cNvPr>
          <p:cNvSpPr/>
          <p:nvPr/>
        </p:nvSpPr>
        <p:spPr>
          <a:xfrm>
            <a:off x="5413248" y="3368191"/>
            <a:ext cx="2182368" cy="418363"/>
          </a:xfrm>
          <a:prstGeom prst="roundRect">
            <a:avLst/>
          </a:prstGeom>
          <a:noFill/>
          <a:ln>
            <a:solidFill>
              <a:srgbClr val="F00AE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76AF5FC-5461-BF1D-3382-29CAD09206E2}"/>
              </a:ext>
            </a:extLst>
          </p:cNvPr>
          <p:cNvSpPr/>
          <p:nvPr/>
        </p:nvSpPr>
        <p:spPr>
          <a:xfrm>
            <a:off x="781336" y="2813375"/>
            <a:ext cx="2114574" cy="986698"/>
          </a:xfrm>
          <a:prstGeom prst="roundRect">
            <a:avLst/>
          </a:prstGeom>
          <a:noFill/>
          <a:ln>
            <a:solidFill>
              <a:srgbClr val="F00AE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01CA4F2-5EF6-2506-699C-0F1DB3256C1D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2895910" y="4311446"/>
            <a:ext cx="2517338" cy="43553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ACEC6C8-7DF7-91BB-504D-FBB6CFD58315}"/>
              </a:ext>
            </a:extLst>
          </p:cNvPr>
          <p:cNvSpPr/>
          <p:nvPr/>
        </p:nvSpPr>
        <p:spPr>
          <a:xfrm>
            <a:off x="5413248" y="4111851"/>
            <a:ext cx="2182368" cy="399189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FF5C074-8E48-8746-A9C2-DA7103007D20}"/>
              </a:ext>
            </a:extLst>
          </p:cNvPr>
          <p:cNvSpPr/>
          <p:nvPr/>
        </p:nvSpPr>
        <p:spPr>
          <a:xfrm>
            <a:off x="1072895" y="4216591"/>
            <a:ext cx="1823015" cy="276815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9565167-94F4-1F66-1458-21B8FDFA4E2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198195" y="2785872"/>
            <a:ext cx="1215053" cy="2206265"/>
          </a:xfrm>
          <a:prstGeom prst="straightConnector1">
            <a:avLst/>
          </a:prstGeom>
          <a:noFill/>
          <a:ln>
            <a:solidFill>
              <a:srgbClr val="00B0F0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9C9BA6-EFB2-B75E-090C-EE7C97CDF52C}"/>
              </a:ext>
            </a:extLst>
          </p:cNvPr>
          <p:cNvCxnSpPr>
            <a:cxnSpLocks/>
            <a:stCxn id="33" idx="3"/>
            <a:endCxn id="26" idx="1"/>
          </p:cNvCxnSpPr>
          <p:nvPr/>
        </p:nvCxnSpPr>
        <p:spPr>
          <a:xfrm flipV="1">
            <a:off x="4198194" y="3577373"/>
            <a:ext cx="1215054" cy="2410729"/>
          </a:xfrm>
          <a:prstGeom prst="straightConnector1">
            <a:avLst/>
          </a:prstGeom>
          <a:noFill/>
          <a:ln>
            <a:solidFill>
              <a:srgbClr val="F00AED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9F50634-459A-53E1-3A3A-C6A29347E99D}"/>
              </a:ext>
            </a:extLst>
          </p:cNvPr>
          <p:cNvSpPr/>
          <p:nvPr/>
        </p:nvSpPr>
        <p:spPr>
          <a:xfrm>
            <a:off x="595831" y="5807751"/>
            <a:ext cx="3602363" cy="360702"/>
          </a:xfrm>
          <a:prstGeom prst="roundRect">
            <a:avLst/>
          </a:prstGeom>
          <a:noFill/>
          <a:ln>
            <a:solidFill>
              <a:srgbClr val="F00AE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E06FE14-F600-10EF-C70A-2B149C875DCE}"/>
              </a:ext>
            </a:extLst>
          </p:cNvPr>
          <p:cNvCxnSpPr>
            <a:cxnSpLocks/>
            <a:stCxn id="35" idx="3"/>
            <a:endCxn id="29" idx="1"/>
          </p:cNvCxnSpPr>
          <p:nvPr/>
        </p:nvCxnSpPr>
        <p:spPr>
          <a:xfrm flipV="1">
            <a:off x="3145842" y="4311446"/>
            <a:ext cx="2267406" cy="204905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76D102A-0B61-E348-A093-5E509A52FEA2}"/>
              </a:ext>
            </a:extLst>
          </p:cNvPr>
          <p:cNvSpPr/>
          <p:nvPr/>
        </p:nvSpPr>
        <p:spPr>
          <a:xfrm>
            <a:off x="1322827" y="6222088"/>
            <a:ext cx="1823015" cy="276815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93D04D1-823B-4297-48CB-CCF6D77D1805}"/>
              </a:ext>
            </a:extLst>
          </p:cNvPr>
          <p:cNvSpPr txBox="1"/>
          <p:nvPr/>
        </p:nvSpPr>
        <p:spPr>
          <a:xfrm>
            <a:off x="764559" y="3848836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11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9" grpId="0" animBg="1"/>
      <p:bldP spid="30" grpId="0" animBg="1"/>
      <p:bldP spid="33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C8C50-9757-DC23-ADB3-78891AB1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DF225-6757-5DAF-2327-C3BE79518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903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98628-9046-0690-58BE-9A4441FC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AB77CA8-574E-5E64-8480-3C659714D50C}"/>
              </a:ext>
            </a:extLst>
          </p:cNvPr>
          <p:cNvSpPr/>
          <p:nvPr/>
        </p:nvSpPr>
        <p:spPr>
          <a:xfrm>
            <a:off x="595832" y="1519422"/>
            <a:ext cx="2608414" cy="3354550"/>
          </a:xfrm>
          <a:prstGeom prst="roundRect">
            <a:avLst>
              <a:gd name="adj" fmla="val 816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商品索引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A523F8-1784-0F2B-DA7E-000B654951CE}"/>
              </a:ext>
            </a:extLst>
          </p:cNvPr>
          <p:cNvSpPr txBox="1"/>
          <p:nvPr/>
        </p:nvSpPr>
        <p:spPr>
          <a:xfrm>
            <a:off x="771063" y="2859947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2B0EF1-6261-5331-6FC4-BF75EC3FCAAF}"/>
              </a:ext>
            </a:extLst>
          </p:cNvPr>
          <p:cNvSpPr txBox="1"/>
          <p:nvPr/>
        </p:nvSpPr>
        <p:spPr>
          <a:xfrm>
            <a:off x="771063" y="1849862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9" name="表格 16">
            <a:extLst>
              <a:ext uri="{FF2B5EF4-FFF2-40B4-BE49-F238E27FC236}">
                <a16:creationId xmlns:a16="http://schemas.microsoft.com/office/drawing/2014/main" id="{942FC658-081C-9AA4-CA14-1C276B389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07589"/>
              </p:ext>
            </p:extLst>
          </p:nvPr>
        </p:nvGraphicFramePr>
        <p:xfrm>
          <a:off x="5308950" y="1646133"/>
          <a:ext cx="6100730" cy="45970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76280">
                  <a:extLst>
                    <a:ext uri="{9D8B030D-6E8A-4147-A177-3AD203B41FA5}">
                      <a16:colId xmlns:a16="http://schemas.microsoft.com/office/drawing/2014/main" val="226359835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199730686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3662711319"/>
                    </a:ext>
                  </a:extLst>
                </a:gridCol>
              </a:tblGrid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MySQL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Elasticsearch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378202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Table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Index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索引</a:t>
                      </a:r>
                      <a:r>
                        <a:rPr lang="en-US" altLang="zh-CN" sz="1200"/>
                        <a:t>(index)</a:t>
                      </a:r>
                      <a:r>
                        <a:rPr lang="zh-CN" altLang="en-US" sz="1200"/>
                        <a:t>，就是文档的集合，类似数据库的表</a:t>
                      </a:r>
                      <a:r>
                        <a:rPr lang="en-US" altLang="zh-CN" sz="1200"/>
                        <a:t>(table)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311984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Row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Document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文档（</a:t>
                      </a:r>
                      <a:r>
                        <a:rPr lang="en-US" altLang="zh-CN" sz="1200"/>
                        <a:t>Document</a:t>
                      </a:r>
                      <a:r>
                        <a:rPr lang="zh-CN" altLang="en-US" sz="1200"/>
                        <a:t>），就是一条条的数据，类似数据库中的行（</a:t>
                      </a:r>
                      <a:r>
                        <a:rPr lang="en-US" altLang="zh-CN" sz="1200"/>
                        <a:t>Row</a:t>
                      </a:r>
                      <a:r>
                        <a:rPr lang="zh-CN" altLang="en-US" sz="1200"/>
                        <a:t>），文档都是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格式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408390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Column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Field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字段（</a:t>
                      </a:r>
                      <a:r>
                        <a:rPr lang="en-US" altLang="zh-CN" sz="1200"/>
                        <a:t>Field</a:t>
                      </a:r>
                      <a:r>
                        <a:rPr lang="zh-CN" altLang="en-US" sz="1200"/>
                        <a:t>），就是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文档中的字段，类似数据库中的列（</a:t>
                      </a:r>
                      <a:r>
                        <a:rPr lang="en-US" altLang="zh-CN" sz="1200"/>
                        <a:t>Column</a:t>
                      </a:r>
                      <a:r>
                        <a:rPr lang="zh-CN" altLang="en-US" sz="1200"/>
                        <a:t>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73417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Schema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Mapping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Mapping</a:t>
                      </a:r>
                      <a:r>
                        <a:rPr lang="zh-CN" altLang="en-US" sz="1200"/>
                        <a:t>（映射）是索引中文档的约束，例如字段类型约束。类似数据库的表结构（</a:t>
                      </a:r>
                      <a:r>
                        <a:rPr lang="en-US" altLang="zh-CN" sz="1200"/>
                        <a:t>Schema</a:t>
                      </a:r>
                      <a:r>
                        <a:rPr lang="zh-CN" altLang="en-US" sz="120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078265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SQL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DSL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DSL</a:t>
                      </a:r>
                      <a:r>
                        <a:rPr lang="zh-CN" altLang="en-US" sz="1200"/>
                        <a:t>是</a:t>
                      </a:r>
                      <a:r>
                        <a:rPr lang="en-US" altLang="zh-CN" sz="1200"/>
                        <a:t>elasticsearch</a:t>
                      </a:r>
                      <a:r>
                        <a:rPr lang="zh-CN" altLang="en-US" sz="1200"/>
                        <a:t>提供的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风格的请求语句，用来操作</a:t>
                      </a:r>
                      <a:r>
                        <a:rPr lang="en-US" altLang="zh-CN" sz="1200"/>
                        <a:t>elasticsearch</a:t>
                      </a:r>
                      <a:r>
                        <a:rPr lang="zh-CN" altLang="en-US" sz="1200"/>
                        <a:t>，实现</a:t>
                      </a:r>
                      <a:r>
                        <a:rPr lang="en-US" altLang="zh-CN" sz="1200"/>
                        <a:t>CRUD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67204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A2F36B5-7D02-B1E5-ABF7-BF68E8753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930991"/>
              </p:ext>
            </p:extLst>
          </p:nvPr>
        </p:nvGraphicFramePr>
        <p:xfrm>
          <a:off x="606105" y="4992137"/>
          <a:ext cx="3592090" cy="15626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69144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87436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</a:tbl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A29B79F8-15AC-A6FB-C347-09F7B4D505B2}"/>
              </a:ext>
            </a:extLst>
          </p:cNvPr>
          <p:cNvSpPr txBox="1"/>
          <p:nvPr/>
        </p:nvSpPr>
        <p:spPr>
          <a:xfrm>
            <a:off x="764559" y="3848836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736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11616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rgbClr val="AD2B26"/>
                </a:solidFill>
              </a:rPr>
              <a:t>Mapping</a:t>
            </a:r>
            <a:r>
              <a:rPr lang="zh-CN" altLang="en-US">
                <a:solidFill>
                  <a:srgbClr val="AD2B26"/>
                </a:solidFill>
              </a:rPr>
              <a:t>映射属性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82948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索引库操作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6431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51953-F0B3-3675-E136-87D1A3EA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rgbClr val="AD2B26"/>
                </a:solidFill>
              </a:rPr>
              <a:t>Mapping</a:t>
            </a:r>
            <a:r>
              <a:rPr lang="zh-CN" altLang="en-US">
                <a:solidFill>
                  <a:srgbClr val="AD2B26"/>
                </a:solidFill>
              </a:rPr>
              <a:t>映射属性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726358-B88D-88BF-BF70-4A76FCD35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657954"/>
          </a:xfrm>
        </p:spPr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是对索引库中文档的约束，常见的</a:t>
            </a:r>
            <a:r>
              <a:rPr lang="en-US" altLang="zh-CN"/>
              <a:t>mapping</a:t>
            </a:r>
            <a:r>
              <a:rPr lang="zh-CN" altLang="en-US"/>
              <a:t>属性包括：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type</a:t>
            </a:r>
            <a:r>
              <a:rPr lang="zh-CN" altLang="en-US"/>
              <a:t>：字段数据类型，常见的简单类型有：</a:t>
            </a:r>
            <a:endParaRPr lang="en-US" altLang="zh-CN"/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（可分词的文本）、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keyword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（精确值，例如：品牌、国家、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地址）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数值：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index</a:t>
            </a:r>
            <a:r>
              <a:rPr lang="zh-CN" altLang="en-US"/>
              <a:t>：是否创建索引，默认为</a:t>
            </a:r>
            <a:r>
              <a:rPr lang="en-US" altLang="zh-CN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analyzer</a:t>
            </a:r>
            <a:r>
              <a:rPr lang="zh-CN" altLang="en-US"/>
              <a:t>：使用哪种分词器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properties</a:t>
            </a:r>
            <a:r>
              <a:rPr lang="zh-CN" altLang="en-US"/>
              <a:t>：该字段的子字段</a:t>
            </a:r>
            <a:endParaRPr lang="en-US" alt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AADE9F-E7FF-AAA4-E5A7-46A5EF4C916A}"/>
              </a:ext>
            </a:extLst>
          </p:cNvPr>
          <p:cNvGrpSpPr/>
          <p:nvPr/>
        </p:nvGrpSpPr>
        <p:grpSpPr>
          <a:xfrm>
            <a:off x="6234582" y="2737886"/>
            <a:ext cx="4538926" cy="3722803"/>
            <a:chOff x="1351995" y="3006665"/>
            <a:chExt cx="4538926" cy="370478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56087B6-77BE-2381-84BA-9C4BFD9C64A2}"/>
                </a:ext>
              </a:extLst>
            </p:cNvPr>
            <p:cNvSpPr/>
            <p:nvPr/>
          </p:nvSpPr>
          <p:spPr>
            <a:xfrm>
              <a:off x="1351995" y="3006665"/>
              <a:ext cx="4538926" cy="3704788"/>
            </a:xfrm>
            <a:prstGeom prst="roundRect">
              <a:avLst>
                <a:gd name="adj" fmla="val 3590"/>
              </a:avLst>
            </a:prstGeom>
            <a:solidFill>
              <a:srgbClr val="F9FBF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20E466-BB72-5BD1-E723-362F93290594}"/>
                </a:ext>
              </a:extLst>
            </p:cNvPr>
            <p:cNvSpPr txBox="1"/>
            <p:nvPr/>
          </p:nvSpPr>
          <p:spPr>
            <a:xfrm>
              <a:off x="1375439" y="3298073"/>
              <a:ext cx="4187236" cy="3413380"/>
            </a:xfrm>
            <a:prstGeom prst="rect">
              <a:avLst/>
            </a:prstGeom>
            <a:noFill/>
          </p:spPr>
          <p:txBody>
            <a:bodyPr wrap="square" lIns="217440" tIns="45720" rIns="216000" bIns="4572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{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    </a:t>
              </a:r>
              <a:r>
                <a:rPr lang="en-US" altLang="zh-CN" sz="1400" b="0">
                  <a:solidFill>
                    <a:srgbClr val="0451A5"/>
                  </a:solidFill>
                  <a:effectLst/>
                </a:rPr>
                <a:t>"age"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: </a:t>
              </a:r>
              <a:r>
                <a:rPr lang="en-US" altLang="zh-CN" sz="1400" b="0">
                  <a:solidFill>
                    <a:srgbClr val="098658"/>
                  </a:solidFill>
                  <a:effectLst/>
                </a:rPr>
                <a:t>21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    </a:t>
              </a:r>
              <a:r>
                <a:rPr lang="en-US" altLang="zh-CN" sz="1400" b="0">
                  <a:solidFill>
                    <a:srgbClr val="0451A5"/>
                  </a:solidFill>
                  <a:effectLst/>
                </a:rPr>
                <a:t>"weight"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: </a:t>
              </a:r>
              <a:r>
                <a:rPr lang="en-US" altLang="zh-CN" sz="1400" b="0">
                  <a:solidFill>
                    <a:srgbClr val="098658"/>
                  </a:solidFill>
                  <a:effectLst/>
                </a:rPr>
                <a:t>52.1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    </a:t>
              </a:r>
              <a:r>
                <a:rPr lang="en-US" altLang="zh-CN" sz="1400" b="0">
                  <a:solidFill>
                    <a:srgbClr val="0451A5"/>
                  </a:solidFill>
                  <a:effectLst/>
                </a:rPr>
                <a:t>"isMarried"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: </a:t>
              </a:r>
              <a:r>
                <a:rPr lang="en-US" altLang="zh-CN" sz="1400" b="0">
                  <a:solidFill>
                    <a:srgbClr val="0000FF"/>
                  </a:solidFill>
                  <a:effectLst/>
                </a:rPr>
                <a:t>false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    </a:t>
              </a:r>
              <a:r>
                <a:rPr lang="en-US" altLang="zh-CN" sz="1400" b="0">
                  <a:solidFill>
                    <a:srgbClr val="0451A5"/>
                  </a:solidFill>
                  <a:effectLst/>
                </a:rPr>
                <a:t>"info"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: </a:t>
              </a:r>
              <a:r>
                <a:rPr lang="en-US" altLang="zh-CN" sz="1400" b="0">
                  <a:solidFill>
                    <a:srgbClr val="A31515"/>
                  </a:solidFill>
                  <a:effectLst/>
                </a:rPr>
                <a:t>"</a:t>
              </a:r>
              <a:r>
                <a:rPr lang="zh-CN" altLang="en-US" sz="1400" b="0">
                  <a:solidFill>
                    <a:srgbClr val="A31515"/>
                  </a:solidFill>
                  <a:effectLst/>
                </a:rPr>
                <a:t>黑马程序员</a:t>
              </a:r>
              <a:r>
                <a:rPr lang="en-US" altLang="zh-CN" sz="1400" b="0">
                  <a:solidFill>
                    <a:srgbClr val="A31515"/>
                  </a:solidFill>
                  <a:effectLst/>
                </a:rPr>
                <a:t>Java</a:t>
              </a:r>
              <a:r>
                <a:rPr lang="zh-CN" altLang="en-US" sz="1400" b="0">
                  <a:solidFill>
                    <a:srgbClr val="A31515"/>
                  </a:solidFill>
                  <a:effectLst/>
                </a:rPr>
                <a:t>讲师</a:t>
              </a:r>
              <a:r>
                <a:rPr lang="en-US" altLang="zh-CN" sz="1400" b="0">
                  <a:solidFill>
                    <a:srgbClr val="A31515"/>
                  </a:solidFill>
                  <a:effectLst/>
                </a:rPr>
                <a:t>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451A5"/>
                  </a:solidFill>
                  <a:effectLst/>
                </a:rPr>
                <a:t>    "email"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: </a:t>
              </a:r>
              <a:r>
                <a:rPr lang="en-US" altLang="zh-CN" sz="1400" b="0">
                  <a:solidFill>
                    <a:srgbClr val="A31515"/>
                  </a:solidFill>
                  <a:effectLst/>
                </a:rPr>
                <a:t>"zy@itcast.cn"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>
                  <a:solidFill>
                    <a:srgbClr val="0451A5"/>
                  </a:solidFill>
                </a:rPr>
                <a:t>    "score"</a:t>
              </a:r>
              <a:r>
                <a:rPr lang="en-US" altLang="zh-CN" sz="1400">
                  <a:solidFill>
                    <a:srgbClr val="000000"/>
                  </a:solidFill>
                </a:rPr>
                <a:t>: [</a:t>
              </a:r>
              <a:r>
                <a:rPr lang="en-US" altLang="zh-CN" sz="1400">
                  <a:solidFill>
                    <a:srgbClr val="098658"/>
                  </a:solidFill>
                </a:rPr>
                <a:t>99.1, 99.5, 98.9</a:t>
              </a:r>
              <a:r>
                <a:rPr lang="en-US" altLang="zh-CN" sz="1400">
                  <a:solidFill>
                    <a:srgbClr val="000000"/>
                  </a:solidFill>
                </a:rPr>
                <a:t>],</a:t>
              </a:r>
              <a:endParaRPr lang="en-US" altLang="zh-CN" sz="1400" b="0">
                <a:solidFill>
                  <a:srgbClr val="000000"/>
                </a:solidFill>
                <a:effectLst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    </a:t>
              </a:r>
              <a:r>
                <a:rPr lang="en-US" altLang="zh-CN" sz="1400" b="0">
                  <a:solidFill>
                    <a:srgbClr val="0451A5"/>
                  </a:solidFill>
                  <a:effectLst/>
                </a:rPr>
                <a:t>"name"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: {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        </a:t>
              </a:r>
              <a:r>
                <a:rPr lang="en-US" altLang="zh-CN" sz="1400" b="0">
                  <a:solidFill>
                    <a:srgbClr val="0451A5"/>
                  </a:solidFill>
                  <a:effectLst/>
                </a:rPr>
                <a:t>"firstName"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: </a:t>
              </a:r>
              <a:r>
                <a:rPr lang="en-US" altLang="zh-CN" sz="1400" b="0">
                  <a:solidFill>
                    <a:srgbClr val="A31515"/>
                  </a:solidFill>
                  <a:effectLst/>
                </a:rPr>
                <a:t>"</a:t>
              </a:r>
              <a:r>
                <a:rPr lang="zh-CN" altLang="en-US" sz="1400" b="0">
                  <a:solidFill>
                    <a:srgbClr val="A31515"/>
                  </a:solidFill>
                  <a:effectLst/>
                </a:rPr>
                <a:t>云</a:t>
              </a:r>
              <a:r>
                <a:rPr lang="en-US" altLang="zh-CN" sz="1400" b="0">
                  <a:solidFill>
                    <a:srgbClr val="A31515"/>
                  </a:solidFill>
                  <a:effectLst/>
                </a:rPr>
                <a:t>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        </a:t>
              </a:r>
              <a:r>
                <a:rPr lang="en-US" altLang="zh-CN" sz="1400" b="0">
                  <a:solidFill>
                    <a:srgbClr val="0451A5"/>
                  </a:solidFill>
                  <a:effectLst/>
                </a:rPr>
                <a:t>"lastName"</a:t>
              </a: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: </a:t>
              </a:r>
              <a:r>
                <a:rPr lang="en-US" altLang="zh-CN" sz="1400" b="0">
                  <a:solidFill>
                    <a:srgbClr val="A31515"/>
                  </a:solidFill>
                  <a:effectLst/>
                </a:rPr>
                <a:t>"</a:t>
              </a:r>
              <a:r>
                <a:rPr lang="zh-CN" altLang="en-US" sz="1400">
                  <a:solidFill>
                    <a:srgbClr val="A31515"/>
                  </a:solidFill>
                </a:rPr>
                <a:t>赵</a:t>
              </a:r>
              <a:r>
                <a:rPr lang="en-US" altLang="zh-CN" sz="1400" b="0">
                  <a:solidFill>
                    <a:srgbClr val="A31515"/>
                  </a:solidFill>
                  <a:effectLst/>
                </a:rPr>
                <a:t>"</a:t>
              </a:r>
              <a:endParaRPr lang="en-US" altLang="zh-CN" sz="1400" b="0">
                <a:solidFill>
                  <a:srgbClr val="000000"/>
                </a:solidFill>
                <a:effectLst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    }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0">
                  <a:solidFill>
                    <a:srgbClr val="000000"/>
                  </a:solidFill>
                  <a:effectLst/>
                </a:rPr>
                <a:t>}</a:t>
              </a: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433418D4-6220-ADF7-40D5-83EF863A8DD7}"/>
                </a:ext>
              </a:extLst>
            </p:cNvPr>
            <p:cNvSpPr/>
            <p:nvPr/>
          </p:nvSpPr>
          <p:spPr>
            <a:xfrm>
              <a:off x="1351995" y="3028401"/>
              <a:ext cx="4538925" cy="243057"/>
            </a:xfrm>
            <a:custGeom>
              <a:avLst/>
              <a:gdLst>
                <a:gd name="connsiteX0" fmla="*/ 89432 w 8960426"/>
                <a:gd name="connsiteY0" fmla="*/ 0 h 243057"/>
                <a:gd name="connsiteX1" fmla="*/ 8870994 w 8960426"/>
                <a:gd name="connsiteY1" fmla="*/ 0 h 243057"/>
                <a:gd name="connsiteX2" fmla="*/ 8960426 w 8960426"/>
                <a:gd name="connsiteY2" fmla="*/ 89432 h 243057"/>
                <a:gd name="connsiteX3" fmla="*/ 8960426 w 8960426"/>
                <a:gd name="connsiteY3" fmla="*/ 243057 h 243057"/>
                <a:gd name="connsiteX4" fmla="*/ 0 w 8960426"/>
                <a:gd name="connsiteY4" fmla="*/ 243057 h 243057"/>
                <a:gd name="connsiteX5" fmla="*/ 0 w 8960426"/>
                <a:gd name="connsiteY5" fmla="*/ 89432 h 243057"/>
                <a:gd name="connsiteX6" fmla="*/ 89432 w 8960426"/>
                <a:gd name="connsiteY6" fmla="*/ 0 h 2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0426" h="243057">
                  <a:moveTo>
                    <a:pt x="89432" y="0"/>
                  </a:moveTo>
                  <a:lnTo>
                    <a:pt x="8870994" y="0"/>
                  </a:lnTo>
                  <a:cubicBezTo>
                    <a:pt x="8920386" y="0"/>
                    <a:pt x="8960426" y="40040"/>
                    <a:pt x="8960426" y="89432"/>
                  </a:cubicBezTo>
                  <a:lnTo>
                    <a:pt x="8960426" y="243057"/>
                  </a:lnTo>
                  <a:lnTo>
                    <a:pt x="0" y="243057"/>
                  </a:lnTo>
                  <a:lnTo>
                    <a:pt x="0" y="89432"/>
                  </a:lnTo>
                  <a:cubicBezTo>
                    <a:pt x="0" y="40040"/>
                    <a:pt x="40040" y="0"/>
                    <a:pt x="89432" y="0"/>
                  </a:cubicBezTo>
                  <a:close/>
                </a:path>
              </a:pathLst>
            </a:custGeom>
            <a:solidFill>
              <a:srgbClr val="F2F2F2"/>
            </a:solidFill>
            <a:ln w="3175">
              <a:noFill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216000" bIns="45720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3E34AD9-209B-046D-0FD0-4A460F31A682}"/>
                </a:ext>
              </a:extLst>
            </p:cNvPr>
            <p:cNvGrpSpPr/>
            <p:nvPr/>
          </p:nvGrpSpPr>
          <p:grpSpPr>
            <a:xfrm>
              <a:off x="1508863" y="3083391"/>
              <a:ext cx="730275" cy="133081"/>
              <a:chOff x="2016841" y="2556932"/>
              <a:chExt cx="730275" cy="13308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F7025098-4CE3-684D-F884-1A385B080F19}"/>
                  </a:ext>
                </a:extLst>
              </p:cNvPr>
              <p:cNvSpPr/>
              <p:nvPr/>
            </p:nvSpPr>
            <p:spPr>
              <a:xfrm>
                <a:off x="2016841" y="2556934"/>
                <a:ext cx="133079" cy="133079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7C016E67-967F-C476-D7FB-EEF3171EA05D}"/>
                  </a:ext>
                </a:extLst>
              </p:cNvPr>
              <p:cNvSpPr/>
              <p:nvPr/>
            </p:nvSpPr>
            <p:spPr>
              <a:xfrm>
                <a:off x="2315439" y="2556933"/>
                <a:ext cx="133079" cy="133079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B51D64D3-37C7-DF43-57FC-8DC23AFBCDC3}"/>
                  </a:ext>
                </a:extLst>
              </p:cNvPr>
              <p:cNvSpPr/>
              <p:nvPr/>
            </p:nvSpPr>
            <p:spPr>
              <a:xfrm>
                <a:off x="2614037" y="2556932"/>
                <a:ext cx="133079" cy="133079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  <a:effectLst>
                <a:innerShdw blurRad="254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979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E9B8C-80B9-CB20-CE40-D0001CDF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586F35-DADD-8F17-E372-2D71ECF5A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0631" y="1628505"/>
            <a:ext cx="9827951" cy="45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673771-066C-E0F8-68D2-82AD4A90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58" y="1624309"/>
            <a:ext cx="9827951" cy="44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703AF1-46D7-D370-EC23-5A658FA7C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3963">
            <a:off x="2424423" y="2590524"/>
            <a:ext cx="8677981" cy="27783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110AF7-D7DC-3FAB-5233-378A65B2B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22901">
            <a:off x="1022956" y="1905405"/>
            <a:ext cx="8064645" cy="41485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F11838-3CAF-E527-6280-92470466A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806" y="1691947"/>
            <a:ext cx="2694453" cy="46698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02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11616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rgbClr val="3C3D3F"/>
                </a:solidFill>
              </a:rPr>
              <a:t>Mapping</a:t>
            </a:r>
            <a:r>
              <a:rPr lang="zh-CN" altLang="en-US">
                <a:solidFill>
                  <a:srgbClr val="3C3D3F"/>
                </a:solidFill>
              </a:rPr>
              <a:t>映射属性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82948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索引库操作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0938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索引库操作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8BC59A2-FD78-4903-24A7-B5F800EB0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473696"/>
          </a:xfrm>
        </p:spPr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提供的所有</a:t>
            </a:r>
            <a:r>
              <a:rPr lang="en-US" altLang="zh-CN"/>
              <a:t>API</a:t>
            </a:r>
            <a:r>
              <a:rPr lang="zh-CN" altLang="en-US"/>
              <a:t>都是</a:t>
            </a:r>
            <a:r>
              <a:rPr lang="en-US" altLang="zh-CN"/>
              <a:t>Restful</a:t>
            </a:r>
            <a:r>
              <a:rPr lang="zh-CN" altLang="en-US"/>
              <a:t>的接口，遵循</a:t>
            </a:r>
            <a:r>
              <a:rPr lang="en-US" altLang="zh-CN"/>
              <a:t>Restful</a:t>
            </a:r>
            <a:r>
              <a:rPr lang="zh-CN" altLang="en-US"/>
              <a:t>的基本规范：</a:t>
            </a:r>
            <a:endParaRPr lang="en-US" altLang="zh-CN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271D9E2-0FB5-17C4-EE88-91102313A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208493"/>
              </p:ext>
            </p:extLst>
          </p:nvPr>
        </p:nvGraphicFramePr>
        <p:xfrm>
          <a:off x="1387229" y="2261605"/>
          <a:ext cx="9339388" cy="39281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2334847">
                  <a:extLst>
                    <a:ext uri="{9D8B030D-6E8A-4147-A177-3AD203B41FA5}">
                      <a16:colId xmlns:a16="http://schemas.microsoft.com/office/drawing/2014/main" val="2580288747"/>
                    </a:ext>
                  </a:extLst>
                </a:gridCol>
                <a:gridCol w="2334847">
                  <a:extLst>
                    <a:ext uri="{9D8B030D-6E8A-4147-A177-3AD203B41FA5}">
                      <a16:colId xmlns:a16="http://schemas.microsoft.com/office/drawing/2014/main" val="776613008"/>
                    </a:ext>
                  </a:extLst>
                </a:gridCol>
                <a:gridCol w="2334847">
                  <a:extLst>
                    <a:ext uri="{9D8B030D-6E8A-4147-A177-3AD203B41FA5}">
                      <a16:colId xmlns:a16="http://schemas.microsoft.com/office/drawing/2014/main" val="2237149817"/>
                    </a:ext>
                  </a:extLst>
                </a:gridCol>
                <a:gridCol w="2334847">
                  <a:extLst>
                    <a:ext uri="{9D8B030D-6E8A-4147-A177-3AD203B41FA5}">
                      <a16:colId xmlns:a16="http://schemas.microsoft.com/office/drawing/2014/main" val="2495748705"/>
                    </a:ext>
                  </a:extLst>
                </a:gridCol>
              </a:tblGrid>
              <a:tr h="78563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/>
                        <a:t>接口类型</a:t>
                      </a:r>
                    </a:p>
                  </a:txBody>
                  <a:tcPr marL="28800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/>
                        <a:t>请求方式</a:t>
                      </a:r>
                    </a:p>
                  </a:txBody>
                  <a:tcPr marL="25200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/>
                        <a:t>请求路径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/>
                        <a:t>请求参数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662869"/>
                  </a:ext>
                </a:extLst>
              </a:tr>
              <a:tr h="78563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/>
                        <a:t>查询用户</a:t>
                      </a:r>
                    </a:p>
                  </a:txBody>
                  <a:tcPr marL="288000"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marL="252000"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/users/{id}</a:t>
                      </a:r>
                      <a:endParaRPr lang="zh-CN" altLang="en-US" sz="1400"/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/>
                        <a:t>路径中的</a:t>
                      </a:r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2426247"/>
                  </a:ext>
                </a:extLst>
              </a:tr>
              <a:tr h="78563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/>
                        <a:t>新增用户</a:t>
                      </a:r>
                    </a:p>
                  </a:txBody>
                  <a:tcPr marL="28800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marL="252000"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/users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格式</a:t>
                      </a:r>
                      <a:r>
                        <a:rPr lang="en-US" altLang="zh-CN" sz="1400"/>
                        <a:t>user</a:t>
                      </a:r>
                      <a:r>
                        <a:rPr lang="zh-CN" altLang="en-US" sz="1400"/>
                        <a:t>对象</a:t>
                      </a:r>
                    </a:p>
                  </a:txBody>
                  <a:tcPr anchor="ctr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9393"/>
                  </a:ext>
                </a:extLst>
              </a:tr>
              <a:tr h="78563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/>
                        <a:t>修改用户</a:t>
                      </a:r>
                    </a:p>
                  </a:txBody>
                  <a:tcPr marL="28800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PUT</a:t>
                      </a:r>
                      <a:endParaRPr lang="zh-CN" altLang="en-US" sz="1400"/>
                    </a:p>
                  </a:txBody>
                  <a:tcPr marL="25200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/users/{id}</a:t>
                      </a:r>
                      <a:endParaRPr lang="zh-CN" altLang="en-US" sz="1400"/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/>
                        <a:t>路径中的</a:t>
                      </a:r>
                      <a:r>
                        <a:rPr lang="en-US" altLang="zh-CN" sz="1400"/>
                        <a:t>id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/>
                        <a:t>json</a:t>
                      </a:r>
                      <a:r>
                        <a:rPr lang="zh-CN" altLang="en-US" sz="1400"/>
                        <a:t>格式对象</a:t>
                      </a:r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133943"/>
                  </a:ext>
                </a:extLst>
              </a:tr>
              <a:tr h="78563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/>
                        <a:t>删除用户</a:t>
                      </a:r>
                    </a:p>
                  </a:txBody>
                  <a:tcPr marL="28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DELETE</a:t>
                      </a:r>
                      <a:endParaRPr lang="zh-CN" altLang="en-US" sz="1400"/>
                    </a:p>
                  </a:txBody>
                  <a:tcPr marL="25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/users/{id}</a:t>
                      </a:r>
                      <a:endParaRPr lang="zh-CN" alt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/>
                        <a:t>路径中的</a:t>
                      </a:r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6102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37A5811C-AFA4-BDF6-46DD-2750FDE72C15}"/>
              </a:ext>
            </a:extLst>
          </p:cNvPr>
          <p:cNvSpPr/>
          <p:nvPr/>
        </p:nvSpPr>
        <p:spPr>
          <a:xfrm>
            <a:off x="6142894" y="3317631"/>
            <a:ext cx="668215" cy="269632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E4A15E-B0B9-AB67-A38E-2C307E1876D3}"/>
              </a:ext>
            </a:extLst>
          </p:cNvPr>
          <p:cNvSpPr/>
          <p:nvPr/>
        </p:nvSpPr>
        <p:spPr>
          <a:xfrm>
            <a:off x="6142894" y="4098694"/>
            <a:ext cx="668215" cy="269632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66BD3C-C299-A1E3-4454-94479EFB19D4}"/>
              </a:ext>
            </a:extLst>
          </p:cNvPr>
          <p:cNvSpPr/>
          <p:nvPr/>
        </p:nvSpPr>
        <p:spPr>
          <a:xfrm>
            <a:off x="6142894" y="4879757"/>
            <a:ext cx="668215" cy="269632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BABA77-EFBA-0EF6-45E7-DD46593553A5}"/>
              </a:ext>
            </a:extLst>
          </p:cNvPr>
          <p:cNvSpPr/>
          <p:nvPr/>
        </p:nvSpPr>
        <p:spPr>
          <a:xfrm>
            <a:off x="6142894" y="5660821"/>
            <a:ext cx="668215" cy="269632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7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索引库操作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8BC59A2-FD78-4903-24A7-B5F800EB0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473696"/>
          </a:xfrm>
        </p:spPr>
        <p:txBody>
          <a:bodyPr/>
          <a:lstStyle/>
          <a:p>
            <a:r>
              <a:rPr lang="zh-CN" altLang="en-US"/>
              <a:t>创建索引库和</a:t>
            </a:r>
            <a:r>
              <a:rPr lang="en-US" altLang="zh-CN"/>
              <a:t>mapping</a:t>
            </a:r>
            <a:r>
              <a:rPr lang="zh-CN" altLang="en-US"/>
              <a:t>的请求语法如下：</a:t>
            </a:r>
            <a:endParaRPr lang="en-US" altLang="zh-CN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86B94D-E7DC-5FD4-156E-9E60A6659A0B}"/>
              </a:ext>
            </a:extLst>
          </p:cNvPr>
          <p:cNvSpPr txBox="1"/>
          <p:nvPr/>
        </p:nvSpPr>
        <p:spPr>
          <a:xfrm>
            <a:off x="7211695" y="2145348"/>
            <a:ext cx="3575370" cy="4339650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PUT</a:t>
            </a:r>
            <a:r>
              <a:rPr lang="en-US" altLang="zh-CN" sz="1200">
                <a:solidFill>
                  <a:srgbClr val="000000"/>
                </a:solidFill>
              </a:rPr>
              <a:t> /heima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</a:t>
            </a:r>
            <a:r>
              <a:rPr lang="en-US" altLang="zh-CN" sz="1200">
                <a:solidFill>
                  <a:srgbClr val="0451A5"/>
                </a:solidFill>
              </a:rPr>
              <a:t>"mappings"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"text"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"analyzer"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"ik_smart"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"index"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"false"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 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4D0576-02FC-4F63-B858-4281E326E768}"/>
              </a:ext>
            </a:extLst>
          </p:cNvPr>
          <p:cNvSpPr txBox="1"/>
          <p:nvPr/>
        </p:nvSpPr>
        <p:spPr>
          <a:xfrm>
            <a:off x="1191895" y="2145348"/>
            <a:ext cx="3575370" cy="4339650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200" b="0">
                <a:solidFill>
                  <a:srgbClr val="000000"/>
                </a:solidFill>
                <a:effectLst/>
              </a:rPr>
              <a:t>索引库名称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"mappings"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"ik_smart"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2"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"index"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"false"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3"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>
                <a:solidFill>
                  <a:srgbClr val="0451A5"/>
                </a:solidFill>
              </a:rPr>
              <a:t>properties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子字段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 b="0">
              <a:solidFill>
                <a:srgbClr val="00B05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A8D51EBA-678A-B12F-E6F6-2028CE43EB42}"/>
              </a:ext>
            </a:extLst>
          </p:cNvPr>
          <p:cNvSpPr/>
          <p:nvPr/>
        </p:nvSpPr>
        <p:spPr>
          <a:xfrm>
            <a:off x="5741192" y="3753198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104766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索引库操作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8AD02BB9-4D5F-84CB-CC61-FA96B3E908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查看索引库语法：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73E1402-A167-8A9A-0973-3BA13A169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1CF83D2F-AD62-4931-0262-D8E1A902D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13450E44-8084-C99C-233E-421177FD7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08245401-941A-3F65-8576-6484A7C0D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22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索引库操作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D7EA3-E158-8D52-7660-B007881304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索引库和</a:t>
            </a:r>
            <a:r>
              <a:rPr lang="en-US" altLang="zh-CN"/>
              <a:t>mapping</a:t>
            </a:r>
            <a:r>
              <a:rPr lang="zh-CN" altLang="en-US"/>
              <a:t>一旦创建无法修改，但是可以添加新的字段，语法如下：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D2A6233-A2EE-DE86-1734-71E3FB1B0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9647"/>
            <a:ext cx="6096000" cy="1815882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/_mapping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0451A5"/>
                </a:solidFill>
                <a:effectLst/>
              </a:rPr>
              <a:t>新字段名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68DD35-B74A-9B2D-D88D-FAB05E1F0467}"/>
              </a:ext>
            </a:extLst>
          </p:cNvPr>
          <p:cNvSpPr txBox="1"/>
          <p:nvPr/>
        </p:nvSpPr>
        <p:spPr>
          <a:xfrm>
            <a:off x="782320" y="4623951"/>
            <a:ext cx="6096000" cy="1815882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/heima/_mapping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96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6C46C1-58D1-A9EF-2BF4-DDE47217B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创建索引库：</a:t>
            </a:r>
            <a:r>
              <a:rPr lang="en-US" altLang="zh-CN" sz="1800"/>
              <a:t>PUT /</a:t>
            </a:r>
            <a:r>
              <a:rPr lang="zh-CN" altLang="en-US" sz="1800"/>
              <a:t>索引库名</a:t>
            </a: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查询索引库：</a:t>
            </a:r>
            <a:r>
              <a:rPr lang="en-US" altLang="zh-CN" sz="1800"/>
              <a:t>GET /</a:t>
            </a:r>
            <a:r>
              <a:rPr lang="zh-CN" altLang="en-US" sz="1800"/>
              <a:t>索引库名</a:t>
            </a: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删除索引库：</a:t>
            </a:r>
            <a:r>
              <a:rPr lang="en-US" altLang="zh-CN" sz="1800"/>
              <a:t>DELETE /</a:t>
            </a:r>
            <a:r>
              <a:rPr lang="zh-CN" altLang="en-US" sz="1800"/>
              <a:t>索引库名</a:t>
            </a: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添加字段：</a:t>
            </a:r>
            <a:r>
              <a:rPr lang="en-US" altLang="zh-CN" sz="1800"/>
              <a:t>PUT /</a:t>
            </a:r>
            <a:r>
              <a:rPr lang="zh-CN" altLang="en-US" sz="1800"/>
              <a:t>索引库名</a:t>
            </a:r>
            <a:r>
              <a:rPr lang="en-US" altLang="zh-CN" sz="1800"/>
              <a:t>/_mapping</a:t>
            </a:r>
          </a:p>
        </p:txBody>
      </p:sp>
    </p:spTree>
    <p:extLst>
      <p:ext uri="{BB962C8B-B14F-4D97-AF65-F5344CB8AC3E}">
        <p14:creationId xmlns:p14="http://schemas.microsoft.com/office/powerpoint/2010/main" val="1929649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C8C50-9757-DC23-ADB3-78891AB1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DF225-6757-5DAF-2327-C3BE79518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7090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11616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文档</a:t>
            </a:r>
            <a:r>
              <a:rPr lang="en-US" altLang="zh-CN">
                <a:solidFill>
                  <a:srgbClr val="AD2B26"/>
                </a:solidFill>
              </a:rPr>
              <a:t>CRUD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82948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批量处理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5349349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51953-F0B3-3675-E136-87D1A3EA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文档</a:t>
            </a:r>
            <a:r>
              <a:rPr lang="en-US" altLang="zh-CN">
                <a:solidFill>
                  <a:srgbClr val="AD2B26"/>
                </a:solidFill>
              </a:rPr>
              <a:t>CRUD</a:t>
            </a:r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C97B885F-3F11-81AF-BC9F-B81A57B250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zh-CN" altLang="en-US"/>
              <a:t>新增文档的请求格式如下：</a:t>
            </a:r>
            <a:endParaRPr lang="en-US" altLang="zh-CN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4E3653-BB01-9389-76AF-F85DE9D647EE}"/>
              </a:ext>
            </a:extLst>
          </p:cNvPr>
          <p:cNvSpPr txBox="1"/>
          <p:nvPr/>
        </p:nvSpPr>
        <p:spPr>
          <a:xfrm>
            <a:off x="1153795" y="2371919"/>
            <a:ext cx="3575370" cy="1938992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</a:t>
            </a:r>
            <a:r>
              <a:rPr lang="zh-CN" altLang="en-US" sz="1200">
                <a:solidFill>
                  <a:srgbClr val="000000"/>
                </a:solidFill>
              </a:rPr>
              <a:t>索引库名</a:t>
            </a:r>
            <a:r>
              <a:rPr lang="en-US" altLang="zh-CN" sz="1200">
                <a:solidFill>
                  <a:srgbClr val="000000"/>
                </a:solidFill>
              </a:rPr>
              <a:t>/_doc/</a:t>
            </a:r>
            <a:r>
              <a:rPr lang="zh-CN" altLang="en-US" sz="1200"/>
              <a:t>文档</a:t>
            </a:r>
            <a:r>
              <a:rPr lang="en-US" altLang="zh-CN" sz="1200"/>
              <a:t>id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4"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7443AD2C-4CB0-6F98-BEE0-1898E5541598}"/>
              </a:ext>
            </a:extLst>
          </p:cNvPr>
          <p:cNvSpPr/>
          <p:nvPr/>
        </p:nvSpPr>
        <p:spPr>
          <a:xfrm>
            <a:off x="5646580" y="277944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4D6D9B-034C-A523-1530-B670614D073E}"/>
              </a:ext>
            </a:extLst>
          </p:cNvPr>
          <p:cNvSpPr txBox="1"/>
          <p:nvPr/>
        </p:nvSpPr>
        <p:spPr>
          <a:xfrm>
            <a:off x="7202170" y="2464252"/>
            <a:ext cx="3575370" cy="1754326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/heima/_doc/</a:t>
            </a:r>
            <a:r>
              <a:rPr lang="en-US" altLang="zh-CN" sz="1200">
                <a:solidFill>
                  <a:srgbClr val="098658"/>
                </a:solidFill>
              </a:rPr>
              <a:t>1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黑马程序员</a:t>
            </a:r>
            <a:r>
              <a:rPr lang="en-US" altLang="zh-CN" sz="1200">
                <a:solidFill>
                  <a:srgbClr val="A31515"/>
                </a:solidFill>
              </a:rPr>
              <a:t>Java</a:t>
            </a:r>
            <a:r>
              <a:rPr lang="zh-CN" altLang="en-US" sz="1200">
                <a:solidFill>
                  <a:srgbClr val="A31515"/>
                </a:solidFill>
              </a:rPr>
              <a:t>讲师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"zy@itcast.cn"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云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"lastName"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赵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69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51953-F0B3-3675-E136-87D1A3EA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文档</a:t>
            </a:r>
            <a:r>
              <a:rPr lang="en-US" altLang="zh-CN">
                <a:solidFill>
                  <a:srgbClr val="AD2B26"/>
                </a:solidFill>
              </a:rPr>
              <a:t>CRUD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F51A00-0F47-1DAE-F6B3-A98253650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查看文档请求格式：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删除索引库的请求格式：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F746DD0-3FFE-8479-64E5-CC27750D9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2FDAF03-9777-4D43-6D78-C5273C42A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C8A0440-F548-97D0-7C70-C19F2AE49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8020A30-03F5-EF5C-D1A8-3459E07BA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5722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4750F3-E6FF-1507-A90B-565EE37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12" y="2647789"/>
            <a:ext cx="6722508" cy="26952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ACE9B8C-80B9-CB20-CE40-D0001CDF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endParaRPr lang="zh-CN" altLang="en-US"/>
          </a:p>
        </p:txBody>
      </p:sp>
      <p:pic>
        <p:nvPicPr>
          <p:cNvPr id="4" name="图片 3" hidden="1">
            <a:extLst>
              <a:ext uri="{FF2B5EF4-FFF2-40B4-BE49-F238E27FC236}">
                <a16:creationId xmlns:a16="http://schemas.microsoft.com/office/drawing/2014/main" id="{EE275466-BF12-3B84-4783-B2FCF529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748" y="2193374"/>
            <a:ext cx="6453932" cy="3144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1928A3C-5C14-F79C-2144-06C83E3F3DC8}"/>
              </a:ext>
            </a:extLst>
          </p:cNvPr>
          <p:cNvGrpSpPr/>
          <p:nvPr/>
        </p:nvGrpSpPr>
        <p:grpSpPr>
          <a:xfrm>
            <a:off x="4653915" y="1646133"/>
            <a:ext cx="6885166" cy="4349553"/>
            <a:chOff x="4653915" y="1646133"/>
            <a:chExt cx="6885166" cy="43495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18F9CF7-3A57-1D8B-3546-58313F0D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3915" y="1646133"/>
              <a:ext cx="6885166" cy="434955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472AF5E-A171-14BA-C481-5797D9D11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7820" y="1709895"/>
              <a:ext cx="1554615" cy="597460"/>
            </a:xfrm>
            <a:prstGeom prst="rect">
              <a:avLst/>
            </a:prstGeom>
          </p:spPr>
        </p:pic>
      </p:grp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18BABD50-26BC-D69A-D32D-AB4D54C83B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搜索引擎技术排名：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Elasticsearch</a:t>
            </a:r>
            <a:r>
              <a:rPr lang="zh-CN" altLang="en-US"/>
              <a:t>：开源的分布式搜索引擎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Splunk</a:t>
            </a:r>
            <a:r>
              <a:rPr lang="zh-CN" altLang="en-US"/>
              <a:t>：商业项目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Solr</a:t>
            </a:r>
            <a:r>
              <a:rPr lang="zh-CN" altLang="en-US"/>
              <a:t>：</a:t>
            </a:r>
            <a:r>
              <a:rPr lang="en-US" altLang="zh-CN"/>
              <a:t>Apache</a:t>
            </a:r>
            <a:r>
              <a:rPr lang="zh-CN" altLang="en-US"/>
              <a:t>的开源搜索引擎</a:t>
            </a:r>
            <a:endParaRPr lang="en-US" altLang="zh-CN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7AABABA-3DC7-8BF4-83BF-6E993C5AB70D}"/>
              </a:ext>
            </a:extLst>
          </p:cNvPr>
          <p:cNvSpPr/>
          <p:nvPr/>
        </p:nvSpPr>
        <p:spPr>
          <a:xfrm>
            <a:off x="5440680" y="2611018"/>
            <a:ext cx="5855778" cy="2943962"/>
          </a:xfrm>
          <a:custGeom>
            <a:avLst/>
            <a:gdLst>
              <a:gd name="connsiteX0" fmla="*/ 0 w 5855778"/>
              <a:gd name="connsiteY0" fmla="*/ 2867762 h 2943962"/>
              <a:gd name="connsiteX1" fmla="*/ 30480 w 5855778"/>
              <a:gd name="connsiteY1" fmla="*/ 2905862 h 2943962"/>
              <a:gd name="connsiteX2" fmla="*/ 45720 w 5855778"/>
              <a:gd name="connsiteY2" fmla="*/ 2928722 h 2943962"/>
              <a:gd name="connsiteX3" fmla="*/ 68580 w 5855778"/>
              <a:gd name="connsiteY3" fmla="*/ 2943962 h 2943962"/>
              <a:gd name="connsiteX4" fmla="*/ 76200 w 5855778"/>
              <a:gd name="connsiteY4" fmla="*/ 2898242 h 2943962"/>
              <a:gd name="connsiteX5" fmla="*/ 106680 w 5855778"/>
              <a:gd name="connsiteY5" fmla="*/ 2875382 h 2943962"/>
              <a:gd name="connsiteX6" fmla="*/ 114300 w 5855778"/>
              <a:gd name="connsiteY6" fmla="*/ 2852522 h 2943962"/>
              <a:gd name="connsiteX7" fmla="*/ 121920 w 5855778"/>
              <a:gd name="connsiteY7" fmla="*/ 2791562 h 2943962"/>
              <a:gd name="connsiteX8" fmla="*/ 160020 w 5855778"/>
              <a:gd name="connsiteY8" fmla="*/ 2761082 h 2943962"/>
              <a:gd name="connsiteX9" fmla="*/ 198120 w 5855778"/>
              <a:gd name="connsiteY9" fmla="*/ 2745842 h 2943962"/>
              <a:gd name="connsiteX10" fmla="*/ 213360 w 5855778"/>
              <a:gd name="connsiteY10" fmla="*/ 2707742 h 2943962"/>
              <a:gd name="connsiteX11" fmla="*/ 243840 w 5855778"/>
              <a:gd name="connsiteY11" fmla="*/ 2662022 h 2943962"/>
              <a:gd name="connsiteX12" fmla="*/ 274320 w 5855778"/>
              <a:gd name="connsiteY12" fmla="*/ 2601062 h 2943962"/>
              <a:gd name="connsiteX13" fmla="*/ 304800 w 5855778"/>
              <a:gd name="connsiteY13" fmla="*/ 2540102 h 2943962"/>
              <a:gd name="connsiteX14" fmla="*/ 312420 w 5855778"/>
              <a:gd name="connsiteY14" fmla="*/ 2517242 h 2943962"/>
              <a:gd name="connsiteX15" fmla="*/ 327660 w 5855778"/>
              <a:gd name="connsiteY15" fmla="*/ 2494382 h 2943962"/>
              <a:gd name="connsiteX16" fmla="*/ 350520 w 5855778"/>
              <a:gd name="connsiteY16" fmla="*/ 2418182 h 2943962"/>
              <a:gd name="connsiteX17" fmla="*/ 373380 w 5855778"/>
              <a:gd name="connsiteY17" fmla="*/ 2387702 h 2943962"/>
              <a:gd name="connsiteX18" fmla="*/ 403860 w 5855778"/>
              <a:gd name="connsiteY18" fmla="*/ 2319122 h 2943962"/>
              <a:gd name="connsiteX19" fmla="*/ 426720 w 5855778"/>
              <a:gd name="connsiteY19" fmla="*/ 2311502 h 2943962"/>
              <a:gd name="connsiteX20" fmla="*/ 502920 w 5855778"/>
              <a:gd name="connsiteY20" fmla="*/ 2341982 h 2943962"/>
              <a:gd name="connsiteX21" fmla="*/ 533400 w 5855778"/>
              <a:gd name="connsiteY21" fmla="*/ 2357222 h 2943962"/>
              <a:gd name="connsiteX22" fmla="*/ 541020 w 5855778"/>
              <a:gd name="connsiteY22" fmla="*/ 2265782 h 2943962"/>
              <a:gd name="connsiteX23" fmla="*/ 556260 w 5855778"/>
              <a:gd name="connsiteY23" fmla="*/ 2151482 h 2943962"/>
              <a:gd name="connsiteX24" fmla="*/ 563880 w 5855778"/>
              <a:gd name="connsiteY24" fmla="*/ 2090522 h 2943962"/>
              <a:gd name="connsiteX25" fmla="*/ 632460 w 5855778"/>
              <a:gd name="connsiteY25" fmla="*/ 2082902 h 2943962"/>
              <a:gd name="connsiteX26" fmla="*/ 640080 w 5855778"/>
              <a:gd name="connsiteY26" fmla="*/ 1968602 h 2943962"/>
              <a:gd name="connsiteX27" fmla="*/ 693420 w 5855778"/>
              <a:gd name="connsiteY27" fmla="*/ 1884782 h 2943962"/>
              <a:gd name="connsiteX28" fmla="*/ 708660 w 5855778"/>
              <a:gd name="connsiteY28" fmla="*/ 1846682 h 2943962"/>
              <a:gd name="connsiteX29" fmla="*/ 731520 w 5855778"/>
              <a:gd name="connsiteY29" fmla="*/ 1800962 h 2943962"/>
              <a:gd name="connsiteX30" fmla="*/ 769620 w 5855778"/>
              <a:gd name="connsiteY30" fmla="*/ 1747622 h 2943962"/>
              <a:gd name="connsiteX31" fmla="*/ 784860 w 5855778"/>
              <a:gd name="connsiteY31" fmla="*/ 1717142 h 2943962"/>
              <a:gd name="connsiteX32" fmla="*/ 815340 w 5855778"/>
              <a:gd name="connsiteY32" fmla="*/ 1671422 h 2943962"/>
              <a:gd name="connsiteX33" fmla="*/ 830580 w 5855778"/>
              <a:gd name="connsiteY33" fmla="*/ 1633322 h 2943962"/>
              <a:gd name="connsiteX34" fmla="*/ 861060 w 5855778"/>
              <a:gd name="connsiteY34" fmla="*/ 1595222 h 2943962"/>
              <a:gd name="connsiteX35" fmla="*/ 876300 w 5855778"/>
              <a:gd name="connsiteY35" fmla="*/ 1564742 h 2943962"/>
              <a:gd name="connsiteX36" fmla="*/ 922020 w 5855778"/>
              <a:gd name="connsiteY36" fmla="*/ 1496162 h 2943962"/>
              <a:gd name="connsiteX37" fmla="*/ 937260 w 5855778"/>
              <a:gd name="connsiteY37" fmla="*/ 1473302 h 2943962"/>
              <a:gd name="connsiteX38" fmla="*/ 998220 w 5855778"/>
              <a:gd name="connsiteY38" fmla="*/ 1397102 h 2943962"/>
              <a:gd name="connsiteX39" fmla="*/ 1021080 w 5855778"/>
              <a:gd name="connsiteY39" fmla="*/ 1366622 h 2943962"/>
              <a:gd name="connsiteX40" fmla="*/ 1082040 w 5855778"/>
              <a:gd name="connsiteY40" fmla="*/ 1313282 h 2943962"/>
              <a:gd name="connsiteX41" fmla="*/ 1104900 w 5855778"/>
              <a:gd name="connsiteY41" fmla="*/ 1290422 h 2943962"/>
              <a:gd name="connsiteX42" fmla="*/ 1135380 w 5855778"/>
              <a:gd name="connsiteY42" fmla="*/ 1275182 h 2943962"/>
              <a:gd name="connsiteX43" fmla="*/ 1188720 w 5855778"/>
              <a:gd name="connsiteY43" fmla="*/ 1244702 h 2943962"/>
              <a:gd name="connsiteX44" fmla="*/ 1242060 w 5855778"/>
              <a:gd name="connsiteY44" fmla="*/ 1221842 h 2943962"/>
              <a:gd name="connsiteX45" fmla="*/ 1325880 w 5855778"/>
              <a:gd name="connsiteY45" fmla="*/ 1145642 h 2943962"/>
              <a:gd name="connsiteX46" fmla="*/ 1394460 w 5855778"/>
              <a:gd name="connsiteY46" fmla="*/ 1092302 h 2943962"/>
              <a:gd name="connsiteX47" fmla="*/ 1417320 w 5855778"/>
              <a:gd name="connsiteY47" fmla="*/ 1069442 h 2943962"/>
              <a:gd name="connsiteX48" fmla="*/ 1463040 w 5855778"/>
              <a:gd name="connsiteY48" fmla="*/ 985622 h 2943962"/>
              <a:gd name="connsiteX49" fmla="*/ 1478280 w 5855778"/>
              <a:gd name="connsiteY49" fmla="*/ 924662 h 2943962"/>
              <a:gd name="connsiteX50" fmla="*/ 1485900 w 5855778"/>
              <a:gd name="connsiteY50" fmla="*/ 901802 h 2943962"/>
              <a:gd name="connsiteX51" fmla="*/ 1501140 w 5855778"/>
              <a:gd name="connsiteY51" fmla="*/ 878942 h 2943962"/>
              <a:gd name="connsiteX52" fmla="*/ 1508760 w 5855778"/>
              <a:gd name="connsiteY52" fmla="*/ 856082 h 2943962"/>
              <a:gd name="connsiteX53" fmla="*/ 1531620 w 5855778"/>
              <a:gd name="connsiteY53" fmla="*/ 840842 h 2943962"/>
              <a:gd name="connsiteX54" fmla="*/ 1607820 w 5855778"/>
              <a:gd name="connsiteY54" fmla="*/ 840842 h 2943962"/>
              <a:gd name="connsiteX55" fmla="*/ 1630680 w 5855778"/>
              <a:gd name="connsiteY55" fmla="*/ 825602 h 2943962"/>
              <a:gd name="connsiteX56" fmla="*/ 1638300 w 5855778"/>
              <a:gd name="connsiteY56" fmla="*/ 795122 h 2943962"/>
              <a:gd name="connsiteX57" fmla="*/ 1684020 w 5855778"/>
              <a:gd name="connsiteY57" fmla="*/ 779882 h 2943962"/>
              <a:gd name="connsiteX58" fmla="*/ 1714500 w 5855778"/>
              <a:gd name="connsiteY58" fmla="*/ 772262 h 2943962"/>
              <a:gd name="connsiteX59" fmla="*/ 1752600 w 5855778"/>
              <a:gd name="connsiteY59" fmla="*/ 764642 h 2943962"/>
              <a:gd name="connsiteX60" fmla="*/ 1821180 w 5855778"/>
              <a:gd name="connsiteY60" fmla="*/ 741782 h 2943962"/>
              <a:gd name="connsiteX61" fmla="*/ 1844040 w 5855778"/>
              <a:gd name="connsiteY61" fmla="*/ 772262 h 2943962"/>
              <a:gd name="connsiteX62" fmla="*/ 1912620 w 5855778"/>
              <a:gd name="connsiteY62" fmla="*/ 772262 h 2943962"/>
              <a:gd name="connsiteX63" fmla="*/ 1996440 w 5855778"/>
              <a:gd name="connsiteY63" fmla="*/ 703682 h 2943962"/>
              <a:gd name="connsiteX64" fmla="*/ 2095500 w 5855778"/>
              <a:gd name="connsiteY64" fmla="*/ 688442 h 2943962"/>
              <a:gd name="connsiteX65" fmla="*/ 2240280 w 5855778"/>
              <a:gd name="connsiteY65" fmla="*/ 650342 h 2943962"/>
              <a:gd name="connsiteX66" fmla="*/ 2278380 w 5855778"/>
              <a:gd name="connsiteY66" fmla="*/ 612242 h 2943962"/>
              <a:gd name="connsiteX67" fmla="*/ 2331720 w 5855778"/>
              <a:gd name="connsiteY67" fmla="*/ 574142 h 2943962"/>
              <a:gd name="connsiteX68" fmla="*/ 2362200 w 5855778"/>
              <a:gd name="connsiteY68" fmla="*/ 558902 h 2943962"/>
              <a:gd name="connsiteX69" fmla="*/ 2476500 w 5855778"/>
              <a:gd name="connsiteY69" fmla="*/ 513182 h 2943962"/>
              <a:gd name="connsiteX70" fmla="*/ 2537460 w 5855778"/>
              <a:gd name="connsiteY70" fmla="*/ 497942 h 2943962"/>
              <a:gd name="connsiteX71" fmla="*/ 2606040 w 5855778"/>
              <a:gd name="connsiteY71" fmla="*/ 459842 h 2943962"/>
              <a:gd name="connsiteX72" fmla="*/ 2697480 w 5855778"/>
              <a:gd name="connsiteY72" fmla="*/ 398882 h 2943962"/>
              <a:gd name="connsiteX73" fmla="*/ 2773680 w 5855778"/>
              <a:gd name="connsiteY73" fmla="*/ 376022 h 2943962"/>
              <a:gd name="connsiteX74" fmla="*/ 2887980 w 5855778"/>
              <a:gd name="connsiteY74" fmla="*/ 383642 h 2943962"/>
              <a:gd name="connsiteX75" fmla="*/ 2933700 w 5855778"/>
              <a:gd name="connsiteY75" fmla="*/ 391262 h 2943962"/>
              <a:gd name="connsiteX76" fmla="*/ 3086100 w 5855778"/>
              <a:gd name="connsiteY76" fmla="*/ 353162 h 2943962"/>
              <a:gd name="connsiteX77" fmla="*/ 3177540 w 5855778"/>
              <a:gd name="connsiteY77" fmla="*/ 292202 h 2943962"/>
              <a:gd name="connsiteX78" fmla="*/ 3291840 w 5855778"/>
              <a:gd name="connsiteY78" fmla="*/ 261722 h 2943962"/>
              <a:gd name="connsiteX79" fmla="*/ 3360420 w 5855778"/>
              <a:gd name="connsiteY79" fmla="*/ 269342 h 2943962"/>
              <a:gd name="connsiteX80" fmla="*/ 3383280 w 5855778"/>
              <a:gd name="connsiteY80" fmla="*/ 284582 h 2943962"/>
              <a:gd name="connsiteX81" fmla="*/ 3482340 w 5855778"/>
              <a:gd name="connsiteY81" fmla="*/ 276962 h 2943962"/>
              <a:gd name="connsiteX82" fmla="*/ 3512820 w 5855778"/>
              <a:gd name="connsiteY82" fmla="*/ 254102 h 2943962"/>
              <a:gd name="connsiteX83" fmla="*/ 3528060 w 5855778"/>
              <a:gd name="connsiteY83" fmla="*/ 231242 h 2943962"/>
              <a:gd name="connsiteX84" fmla="*/ 3566160 w 5855778"/>
              <a:gd name="connsiteY84" fmla="*/ 216002 h 2943962"/>
              <a:gd name="connsiteX85" fmla="*/ 3634740 w 5855778"/>
              <a:gd name="connsiteY85" fmla="*/ 193142 h 2943962"/>
              <a:gd name="connsiteX86" fmla="*/ 3672840 w 5855778"/>
              <a:gd name="connsiteY86" fmla="*/ 200762 h 2943962"/>
              <a:gd name="connsiteX87" fmla="*/ 3710940 w 5855778"/>
              <a:gd name="connsiteY87" fmla="*/ 216002 h 2943962"/>
              <a:gd name="connsiteX88" fmla="*/ 3787140 w 5855778"/>
              <a:gd name="connsiteY88" fmla="*/ 208382 h 2943962"/>
              <a:gd name="connsiteX89" fmla="*/ 3810000 w 5855778"/>
              <a:gd name="connsiteY89" fmla="*/ 185522 h 2943962"/>
              <a:gd name="connsiteX90" fmla="*/ 3931920 w 5855778"/>
              <a:gd name="connsiteY90" fmla="*/ 147422 h 2943962"/>
              <a:gd name="connsiteX91" fmla="*/ 4114800 w 5855778"/>
              <a:gd name="connsiteY91" fmla="*/ 139802 h 2943962"/>
              <a:gd name="connsiteX92" fmla="*/ 4213860 w 5855778"/>
              <a:gd name="connsiteY92" fmla="*/ 132182 h 2943962"/>
              <a:gd name="connsiteX93" fmla="*/ 4221480 w 5855778"/>
              <a:gd name="connsiteY93" fmla="*/ 94082 h 2943962"/>
              <a:gd name="connsiteX94" fmla="*/ 4434840 w 5855778"/>
              <a:gd name="connsiteY94" fmla="*/ 124562 h 2943962"/>
              <a:gd name="connsiteX95" fmla="*/ 4427220 w 5855778"/>
              <a:gd name="connsiteY95" fmla="*/ 101702 h 2943962"/>
              <a:gd name="connsiteX96" fmla="*/ 4625340 w 5855778"/>
              <a:gd name="connsiteY96" fmla="*/ 71222 h 2943962"/>
              <a:gd name="connsiteX97" fmla="*/ 5059680 w 5855778"/>
              <a:gd name="connsiteY97" fmla="*/ 63602 h 2943962"/>
              <a:gd name="connsiteX98" fmla="*/ 5547360 w 5855778"/>
              <a:gd name="connsiteY98" fmla="*/ 48362 h 2943962"/>
              <a:gd name="connsiteX99" fmla="*/ 5707380 w 5855778"/>
              <a:gd name="connsiteY99" fmla="*/ 10262 h 2943962"/>
              <a:gd name="connsiteX100" fmla="*/ 5836920 w 5855778"/>
              <a:gd name="connsiteY100" fmla="*/ 25502 h 294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855778" h="2943962">
                <a:moveTo>
                  <a:pt x="0" y="2867762"/>
                </a:moveTo>
                <a:cubicBezTo>
                  <a:pt x="10160" y="2880462"/>
                  <a:pt x="20722" y="2892851"/>
                  <a:pt x="30480" y="2905862"/>
                </a:cubicBezTo>
                <a:cubicBezTo>
                  <a:pt x="35975" y="2913188"/>
                  <a:pt x="39244" y="2922246"/>
                  <a:pt x="45720" y="2928722"/>
                </a:cubicBezTo>
                <a:cubicBezTo>
                  <a:pt x="52196" y="2935198"/>
                  <a:pt x="60960" y="2938882"/>
                  <a:pt x="68580" y="2943962"/>
                </a:cubicBezTo>
                <a:cubicBezTo>
                  <a:pt x="71120" y="2928722"/>
                  <a:pt x="68697" y="2911748"/>
                  <a:pt x="76200" y="2898242"/>
                </a:cubicBezTo>
                <a:cubicBezTo>
                  <a:pt x="82368" y="2887140"/>
                  <a:pt x="98550" y="2885138"/>
                  <a:pt x="106680" y="2875382"/>
                </a:cubicBezTo>
                <a:cubicBezTo>
                  <a:pt x="111822" y="2869212"/>
                  <a:pt x="111760" y="2860142"/>
                  <a:pt x="114300" y="2852522"/>
                </a:cubicBezTo>
                <a:cubicBezTo>
                  <a:pt x="116840" y="2832202"/>
                  <a:pt x="116532" y="2811319"/>
                  <a:pt x="121920" y="2791562"/>
                </a:cubicBezTo>
                <a:cubicBezTo>
                  <a:pt x="129107" y="2765211"/>
                  <a:pt x="139443" y="2768798"/>
                  <a:pt x="160020" y="2761082"/>
                </a:cubicBezTo>
                <a:cubicBezTo>
                  <a:pt x="172827" y="2756279"/>
                  <a:pt x="185420" y="2750922"/>
                  <a:pt x="198120" y="2745842"/>
                </a:cubicBezTo>
                <a:cubicBezTo>
                  <a:pt x="203200" y="2733142"/>
                  <a:pt x="206810" y="2719750"/>
                  <a:pt x="213360" y="2707742"/>
                </a:cubicBezTo>
                <a:cubicBezTo>
                  <a:pt x="222131" y="2691662"/>
                  <a:pt x="243840" y="2662022"/>
                  <a:pt x="243840" y="2662022"/>
                </a:cubicBezTo>
                <a:cubicBezTo>
                  <a:pt x="258546" y="2603200"/>
                  <a:pt x="240319" y="2659349"/>
                  <a:pt x="274320" y="2601062"/>
                </a:cubicBezTo>
                <a:cubicBezTo>
                  <a:pt x="285767" y="2581438"/>
                  <a:pt x="297616" y="2561655"/>
                  <a:pt x="304800" y="2540102"/>
                </a:cubicBezTo>
                <a:cubicBezTo>
                  <a:pt x="307340" y="2532482"/>
                  <a:pt x="308828" y="2524426"/>
                  <a:pt x="312420" y="2517242"/>
                </a:cubicBezTo>
                <a:cubicBezTo>
                  <a:pt x="316516" y="2509051"/>
                  <a:pt x="322580" y="2502002"/>
                  <a:pt x="327660" y="2494382"/>
                </a:cubicBezTo>
                <a:cubicBezTo>
                  <a:pt x="333810" y="2463634"/>
                  <a:pt x="334856" y="2446377"/>
                  <a:pt x="350520" y="2418182"/>
                </a:cubicBezTo>
                <a:cubicBezTo>
                  <a:pt x="356688" y="2407080"/>
                  <a:pt x="367212" y="2398804"/>
                  <a:pt x="373380" y="2387702"/>
                </a:cubicBezTo>
                <a:cubicBezTo>
                  <a:pt x="377718" y="2379893"/>
                  <a:pt x="395060" y="2327922"/>
                  <a:pt x="403860" y="2319122"/>
                </a:cubicBezTo>
                <a:cubicBezTo>
                  <a:pt x="409540" y="2313442"/>
                  <a:pt x="419100" y="2314042"/>
                  <a:pt x="426720" y="2311502"/>
                </a:cubicBezTo>
                <a:cubicBezTo>
                  <a:pt x="442769" y="2359648"/>
                  <a:pt x="423049" y="2323550"/>
                  <a:pt x="502920" y="2341982"/>
                </a:cubicBezTo>
                <a:cubicBezTo>
                  <a:pt x="513988" y="2344536"/>
                  <a:pt x="523240" y="2352142"/>
                  <a:pt x="533400" y="2357222"/>
                </a:cubicBezTo>
                <a:cubicBezTo>
                  <a:pt x="564195" y="2264838"/>
                  <a:pt x="541020" y="2358131"/>
                  <a:pt x="541020" y="2265782"/>
                </a:cubicBezTo>
                <a:cubicBezTo>
                  <a:pt x="541020" y="2145658"/>
                  <a:pt x="545034" y="2218838"/>
                  <a:pt x="556260" y="2151482"/>
                </a:cubicBezTo>
                <a:cubicBezTo>
                  <a:pt x="559627" y="2131282"/>
                  <a:pt x="548659" y="2104221"/>
                  <a:pt x="563880" y="2090522"/>
                </a:cubicBezTo>
                <a:cubicBezTo>
                  <a:pt x="580976" y="2075135"/>
                  <a:pt x="609600" y="2085442"/>
                  <a:pt x="632460" y="2082902"/>
                </a:cubicBezTo>
                <a:cubicBezTo>
                  <a:pt x="635000" y="2044802"/>
                  <a:pt x="632591" y="2006045"/>
                  <a:pt x="640080" y="1968602"/>
                </a:cubicBezTo>
                <a:cubicBezTo>
                  <a:pt x="641674" y="1960630"/>
                  <a:pt x="692678" y="1886143"/>
                  <a:pt x="693420" y="1884782"/>
                </a:cubicBezTo>
                <a:cubicBezTo>
                  <a:pt x="699970" y="1872774"/>
                  <a:pt x="703000" y="1859134"/>
                  <a:pt x="708660" y="1846682"/>
                </a:cubicBezTo>
                <a:cubicBezTo>
                  <a:pt x="715711" y="1831170"/>
                  <a:pt x="723245" y="1815857"/>
                  <a:pt x="731520" y="1800962"/>
                </a:cubicBezTo>
                <a:cubicBezTo>
                  <a:pt x="747640" y="1771945"/>
                  <a:pt x="749814" y="1779312"/>
                  <a:pt x="769620" y="1747622"/>
                </a:cubicBezTo>
                <a:cubicBezTo>
                  <a:pt x="775640" y="1737989"/>
                  <a:pt x="779016" y="1726882"/>
                  <a:pt x="784860" y="1717142"/>
                </a:cubicBezTo>
                <a:cubicBezTo>
                  <a:pt x="794284" y="1701436"/>
                  <a:pt x="808538" y="1688428"/>
                  <a:pt x="815340" y="1671422"/>
                </a:cubicBezTo>
                <a:cubicBezTo>
                  <a:pt x="820420" y="1658722"/>
                  <a:pt x="823543" y="1645051"/>
                  <a:pt x="830580" y="1633322"/>
                </a:cubicBezTo>
                <a:cubicBezTo>
                  <a:pt x="838948" y="1619376"/>
                  <a:pt x="852038" y="1608754"/>
                  <a:pt x="861060" y="1595222"/>
                </a:cubicBezTo>
                <a:cubicBezTo>
                  <a:pt x="867361" y="1585771"/>
                  <a:pt x="870347" y="1574416"/>
                  <a:pt x="876300" y="1564742"/>
                </a:cubicBezTo>
                <a:cubicBezTo>
                  <a:pt x="890699" y="1541343"/>
                  <a:pt x="906780" y="1519022"/>
                  <a:pt x="922020" y="1496162"/>
                </a:cubicBezTo>
                <a:cubicBezTo>
                  <a:pt x="927100" y="1488542"/>
                  <a:pt x="931539" y="1480453"/>
                  <a:pt x="937260" y="1473302"/>
                </a:cubicBezTo>
                <a:cubicBezTo>
                  <a:pt x="957580" y="1447902"/>
                  <a:pt x="978124" y="1422679"/>
                  <a:pt x="998220" y="1397102"/>
                </a:cubicBezTo>
                <a:cubicBezTo>
                  <a:pt x="1006066" y="1387116"/>
                  <a:pt x="1012100" y="1375602"/>
                  <a:pt x="1021080" y="1366622"/>
                </a:cubicBezTo>
                <a:cubicBezTo>
                  <a:pt x="1073932" y="1313770"/>
                  <a:pt x="1007616" y="1378403"/>
                  <a:pt x="1082040" y="1313282"/>
                </a:cubicBezTo>
                <a:cubicBezTo>
                  <a:pt x="1090150" y="1306186"/>
                  <a:pt x="1096131" y="1296686"/>
                  <a:pt x="1104900" y="1290422"/>
                </a:cubicBezTo>
                <a:cubicBezTo>
                  <a:pt x="1114143" y="1283820"/>
                  <a:pt x="1125517" y="1280818"/>
                  <a:pt x="1135380" y="1275182"/>
                </a:cubicBezTo>
                <a:cubicBezTo>
                  <a:pt x="1181895" y="1248602"/>
                  <a:pt x="1132432" y="1270288"/>
                  <a:pt x="1188720" y="1244702"/>
                </a:cubicBezTo>
                <a:cubicBezTo>
                  <a:pt x="1206330" y="1236697"/>
                  <a:pt x="1225585" y="1231980"/>
                  <a:pt x="1242060" y="1221842"/>
                </a:cubicBezTo>
                <a:cubicBezTo>
                  <a:pt x="1281944" y="1197298"/>
                  <a:pt x="1291528" y="1175087"/>
                  <a:pt x="1325880" y="1145642"/>
                </a:cubicBezTo>
                <a:cubicBezTo>
                  <a:pt x="1347868" y="1126795"/>
                  <a:pt x="1373982" y="1112780"/>
                  <a:pt x="1394460" y="1092302"/>
                </a:cubicBezTo>
                <a:cubicBezTo>
                  <a:pt x="1402080" y="1084682"/>
                  <a:pt x="1410421" y="1077721"/>
                  <a:pt x="1417320" y="1069442"/>
                </a:cubicBezTo>
                <a:cubicBezTo>
                  <a:pt x="1432223" y="1051558"/>
                  <a:pt x="1460561" y="995537"/>
                  <a:pt x="1463040" y="985622"/>
                </a:cubicBezTo>
                <a:cubicBezTo>
                  <a:pt x="1468120" y="965302"/>
                  <a:pt x="1472769" y="944869"/>
                  <a:pt x="1478280" y="924662"/>
                </a:cubicBezTo>
                <a:cubicBezTo>
                  <a:pt x="1480393" y="916913"/>
                  <a:pt x="1482308" y="908986"/>
                  <a:pt x="1485900" y="901802"/>
                </a:cubicBezTo>
                <a:cubicBezTo>
                  <a:pt x="1489996" y="893611"/>
                  <a:pt x="1497044" y="887133"/>
                  <a:pt x="1501140" y="878942"/>
                </a:cubicBezTo>
                <a:cubicBezTo>
                  <a:pt x="1504732" y="871758"/>
                  <a:pt x="1503742" y="862354"/>
                  <a:pt x="1508760" y="856082"/>
                </a:cubicBezTo>
                <a:cubicBezTo>
                  <a:pt x="1514481" y="848931"/>
                  <a:pt x="1524000" y="845922"/>
                  <a:pt x="1531620" y="840842"/>
                </a:cubicBezTo>
                <a:cubicBezTo>
                  <a:pt x="1567546" y="846830"/>
                  <a:pt x="1575992" y="854483"/>
                  <a:pt x="1607820" y="840842"/>
                </a:cubicBezTo>
                <a:cubicBezTo>
                  <a:pt x="1616238" y="837234"/>
                  <a:pt x="1623060" y="830682"/>
                  <a:pt x="1630680" y="825602"/>
                </a:cubicBezTo>
                <a:cubicBezTo>
                  <a:pt x="1633220" y="815442"/>
                  <a:pt x="1630349" y="801938"/>
                  <a:pt x="1638300" y="795122"/>
                </a:cubicBezTo>
                <a:cubicBezTo>
                  <a:pt x="1650497" y="784667"/>
                  <a:pt x="1668435" y="783778"/>
                  <a:pt x="1684020" y="779882"/>
                </a:cubicBezTo>
                <a:cubicBezTo>
                  <a:pt x="1694180" y="777342"/>
                  <a:pt x="1704277" y="774534"/>
                  <a:pt x="1714500" y="772262"/>
                </a:cubicBezTo>
                <a:cubicBezTo>
                  <a:pt x="1727143" y="769452"/>
                  <a:pt x="1740147" y="768200"/>
                  <a:pt x="1752600" y="764642"/>
                </a:cubicBezTo>
                <a:cubicBezTo>
                  <a:pt x="1775769" y="758022"/>
                  <a:pt x="1821180" y="741782"/>
                  <a:pt x="1821180" y="741782"/>
                </a:cubicBezTo>
                <a:cubicBezTo>
                  <a:pt x="1828800" y="751942"/>
                  <a:pt x="1833706" y="764880"/>
                  <a:pt x="1844040" y="772262"/>
                </a:cubicBezTo>
                <a:cubicBezTo>
                  <a:pt x="1865226" y="787395"/>
                  <a:pt x="1891283" y="776529"/>
                  <a:pt x="1912620" y="772262"/>
                </a:cubicBezTo>
                <a:cubicBezTo>
                  <a:pt x="1933404" y="751478"/>
                  <a:pt x="1961806" y="711831"/>
                  <a:pt x="1996440" y="703682"/>
                </a:cubicBezTo>
                <a:cubicBezTo>
                  <a:pt x="2028960" y="696030"/>
                  <a:pt x="2062480" y="693522"/>
                  <a:pt x="2095500" y="688442"/>
                </a:cubicBezTo>
                <a:cubicBezTo>
                  <a:pt x="2213133" y="617862"/>
                  <a:pt x="2000748" y="738591"/>
                  <a:pt x="2240280" y="650342"/>
                </a:cubicBezTo>
                <a:cubicBezTo>
                  <a:pt x="2257133" y="644133"/>
                  <a:pt x="2264582" y="623740"/>
                  <a:pt x="2278380" y="612242"/>
                </a:cubicBezTo>
                <a:cubicBezTo>
                  <a:pt x="2295166" y="598254"/>
                  <a:pt x="2313286" y="585873"/>
                  <a:pt x="2331720" y="574142"/>
                </a:cubicBezTo>
                <a:cubicBezTo>
                  <a:pt x="2341303" y="568044"/>
                  <a:pt x="2351793" y="563455"/>
                  <a:pt x="2362200" y="558902"/>
                </a:cubicBezTo>
                <a:cubicBezTo>
                  <a:pt x="2366623" y="556967"/>
                  <a:pt x="2445285" y="521695"/>
                  <a:pt x="2476500" y="513182"/>
                </a:cubicBezTo>
                <a:cubicBezTo>
                  <a:pt x="2496707" y="507671"/>
                  <a:pt x="2517140" y="503022"/>
                  <a:pt x="2537460" y="497942"/>
                </a:cubicBezTo>
                <a:cubicBezTo>
                  <a:pt x="2629838" y="428658"/>
                  <a:pt x="2501268" y="520959"/>
                  <a:pt x="2606040" y="459842"/>
                </a:cubicBezTo>
                <a:cubicBezTo>
                  <a:pt x="2626668" y="447809"/>
                  <a:pt x="2670986" y="409479"/>
                  <a:pt x="2697480" y="398882"/>
                </a:cubicBezTo>
                <a:cubicBezTo>
                  <a:pt x="2722102" y="389033"/>
                  <a:pt x="2748280" y="383642"/>
                  <a:pt x="2773680" y="376022"/>
                </a:cubicBezTo>
                <a:cubicBezTo>
                  <a:pt x="2811780" y="378562"/>
                  <a:pt x="2849967" y="380022"/>
                  <a:pt x="2887980" y="383642"/>
                </a:cubicBezTo>
                <a:cubicBezTo>
                  <a:pt x="2903361" y="385107"/>
                  <a:pt x="2918429" y="393611"/>
                  <a:pt x="2933700" y="391262"/>
                </a:cubicBezTo>
                <a:cubicBezTo>
                  <a:pt x="2985455" y="383300"/>
                  <a:pt x="3035300" y="365862"/>
                  <a:pt x="3086100" y="353162"/>
                </a:cubicBezTo>
                <a:cubicBezTo>
                  <a:pt x="3111944" y="314397"/>
                  <a:pt x="3109115" y="310449"/>
                  <a:pt x="3177540" y="292202"/>
                </a:cubicBezTo>
                <a:lnTo>
                  <a:pt x="3291840" y="261722"/>
                </a:lnTo>
                <a:cubicBezTo>
                  <a:pt x="3314700" y="264262"/>
                  <a:pt x="3338106" y="263764"/>
                  <a:pt x="3360420" y="269342"/>
                </a:cubicBezTo>
                <a:cubicBezTo>
                  <a:pt x="3369305" y="271563"/>
                  <a:pt x="3374140" y="284011"/>
                  <a:pt x="3383280" y="284582"/>
                </a:cubicBezTo>
                <a:cubicBezTo>
                  <a:pt x="3416333" y="286648"/>
                  <a:pt x="3449320" y="279502"/>
                  <a:pt x="3482340" y="276962"/>
                </a:cubicBezTo>
                <a:cubicBezTo>
                  <a:pt x="3492500" y="269342"/>
                  <a:pt x="3503840" y="263082"/>
                  <a:pt x="3512820" y="254102"/>
                </a:cubicBezTo>
                <a:cubicBezTo>
                  <a:pt x="3519296" y="247626"/>
                  <a:pt x="3520608" y="236565"/>
                  <a:pt x="3528060" y="231242"/>
                </a:cubicBezTo>
                <a:cubicBezTo>
                  <a:pt x="3539191" y="223292"/>
                  <a:pt x="3553279" y="220603"/>
                  <a:pt x="3566160" y="216002"/>
                </a:cubicBezTo>
                <a:cubicBezTo>
                  <a:pt x="3588853" y="207897"/>
                  <a:pt x="3611880" y="200762"/>
                  <a:pt x="3634740" y="193142"/>
                </a:cubicBezTo>
                <a:cubicBezTo>
                  <a:pt x="3647440" y="195682"/>
                  <a:pt x="3660435" y="197040"/>
                  <a:pt x="3672840" y="200762"/>
                </a:cubicBezTo>
                <a:cubicBezTo>
                  <a:pt x="3685941" y="204692"/>
                  <a:pt x="3697292" y="215092"/>
                  <a:pt x="3710940" y="216002"/>
                </a:cubicBezTo>
                <a:cubicBezTo>
                  <a:pt x="3736410" y="217700"/>
                  <a:pt x="3761740" y="210922"/>
                  <a:pt x="3787140" y="208382"/>
                </a:cubicBezTo>
                <a:cubicBezTo>
                  <a:pt x="3794760" y="200762"/>
                  <a:pt x="3800908" y="191308"/>
                  <a:pt x="3810000" y="185522"/>
                </a:cubicBezTo>
                <a:cubicBezTo>
                  <a:pt x="3860349" y="153482"/>
                  <a:pt x="3874492" y="151011"/>
                  <a:pt x="3931920" y="147422"/>
                </a:cubicBezTo>
                <a:cubicBezTo>
                  <a:pt x="3992814" y="143616"/>
                  <a:pt x="4053876" y="143095"/>
                  <a:pt x="4114800" y="139802"/>
                </a:cubicBezTo>
                <a:cubicBezTo>
                  <a:pt x="4147869" y="138014"/>
                  <a:pt x="4180840" y="134722"/>
                  <a:pt x="4213860" y="132182"/>
                </a:cubicBezTo>
                <a:cubicBezTo>
                  <a:pt x="4216400" y="119482"/>
                  <a:pt x="4208672" y="96003"/>
                  <a:pt x="4221480" y="94082"/>
                </a:cubicBezTo>
                <a:cubicBezTo>
                  <a:pt x="4274290" y="86160"/>
                  <a:pt x="4374510" y="111155"/>
                  <a:pt x="4434840" y="124562"/>
                </a:cubicBezTo>
                <a:cubicBezTo>
                  <a:pt x="4432300" y="116942"/>
                  <a:pt x="4421122" y="106929"/>
                  <a:pt x="4427220" y="101702"/>
                </a:cubicBezTo>
                <a:cubicBezTo>
                  <a:pt x="4468154" y="66616"/>
                  <a:pt x="4599232" y="71918"/>
                  <a:pt x="4625340" y="71222"/>
                </a:cubicBezTo>
                <a:lnTo>
                  <a:pt x="5059680" y="63602"/>
                </a:lnTo>
                <a:lnTo>
                  <a:pt x="5547360" y="48362"/>
                </a:lnTo>
                <a:cubicBezTo>
                  <a:pt x="5607235" y="18425"/>
                  <a:pt x="5604572" y="16137"/>
                  <a:pt x="5707380" y="10262"/>
                </a:cubicBezTo>
                <a:cubicBezTo>
                  <a:pt x="5864950" y="1258"/>
                  <a:pt x="5875599" y="-13177"/>
                  <a:pt x="5836920" y="2550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67041A2-9205-CBBC-B467-943FAB05AC2A}"/>
              </a:ext>
            </a:extLst>
          </p:cNvPr>
          <p:cNvSpPr/>
          <p:nvPr/>
        </p:nvSpPr>
        <p:spPr>
          <a:xfrm>
            <a:off x="5448300" y="2651607"/>
            <a:ext cx="5814060" cy="2941320"/>
          </a:xfrm>
          <a:custGeom>
            <a:avLst/>
            <a:gdLst>
              <a:gd name="connsiteX0" fmla="*/ 0 w 5814060"/>
              <a:gd name="connsiteY0" fmla="*/ 2834640 h 2941320"/>
              <a:gd name="connsiteX1" fmla="*/ 15240 w 5814060"/>
              <a:gd name="connsiteY1" fmla="*/ 2872740 h 2941320"/>
              <a:gd name="connsiteX2" fmla="*/ 53340 w 5814060"/>
              <a:gd name="connsiteY2" fmla="*/ 2918460 h 2941320"/>
              <a:gd name="connsiteX3" fmla="*/ 68580 w 5814060"/>
              <a:gd name="connsiteY3" fmla="*/ 2941320 h 2941320"/>
              <a:gd name="connsiteX4" fmla="*/ 76200 w 5814060"/>
              <a:gd name="connsiteY4" fmla="*/ 2796540 h 2941320"/>
              <a:gd name="connsiteX5" fmla="*/ 114300 w 5814060"/>
              <a:gd name="connsiteY5" fmla="*/ 2766060 h 2941320"/>
              <a:gd name="connsiteX6" fmla="*/ 182880 w 5814060"/>
              <a:gd name="connsiteY6" fmla="*/ 2697480 h 2941320"/>
              <a:gd name="connsiteX7" fmla="*/ 205740 w 5814060"/>
              <a:gd name="connsiteY7" fmla="*/ 2674620 h 2941320"/>
              <a:gd name="connsiteX8" fmla="*/ 236220 w 5814060"/>
              <a:gd name="connsiteY8" fmla="*/ 2613660 h 2941320"/>
              <a:gd name="connsiteX9" fmla="*/ 259080 w 5814060"/>
              <a:gd name="connsiteY9" fmla="*/ 2575560 h 2941320"/>
              <a:gd name="connsiteX10" fmla="*/ 274320 w 5814060"/>
              <a:gd name="connsiteY10" fmla="*/ 2545080 h 2941320"/>
              <a:gd name="connsiteX11" fmla="*/ 297180 w 5814060"/>
              <a:gd name="connsiteY11" fmla="*/ 2529840 h 2941320"/>
              <a:gd name="connsiteX12" fmla="*/ 320040 w 5814060"/>
              <a:gd name="connsiteY12" fmla="*/ 2491740 h 2941320"/>
              <a:gd name="connsiteX13" fmla="*/ 358140 w 5814060"/>
              <a:gd name="connsiteY13" fmla="*/ 2423160 h 2941320"/>
              <a:gd name="connsiteX14" fmla="*/ 365760 w 5814060"/>
              <a:gd name="connsiteY14" fmla="*/ 2392680 h 2941320"/>
              <a:gd name="connsiteX15" fmla="*/ 381000 w 5814060"/>
              <a:gd name="connsiteY15" fmla="*/ 2369820 h 2941320"/>
              <a:gd name="connsiteX16" fmla="*/ 388620 w 5814060"/>
              <a:gd name="connsiteY16" fmla="*/ 2324100 h 2941320"/>
              <a:gd name="connsiteX17" fmla="*/ 411480 w 5814060"/>
              <a:gd name="connsiteY17" fmla="*/ 2263140 h 2941320"/>
              <a:gd name="connsiteX18" fmla="*/ 434340 w 5814060"/>
              <a:gd name="connsiteY18" fmla="*/ 2278380 h 2941320"/>
              <a:gd name="connsiteX19" fmla="*/ 449580 w 5814060"/>
              <a:gd name="connsiteY19" fmla="*/ 2301240 h 2941320"/>
              <a:gd name="connsiteX20" fmla="*/ 518160 w 5814060"/>
              <a:gd name="connsiteY20" fmla="*/ 2308860 h 2941320"/>
              <a:gd name="connsiteX21" fmla="*/ 563880 w 5814060"/>
              <a:gd name="connsiteY21" fmla="*/ 2095500 h 2941320"/>
              <a:gd name="connsiteX22" fmla="*/ 640080 w 5814060"/>
              <a:gd name="connsiteY22" fmla="*/ 2049780 h 2941320"/>
              <a:gd name="connsiteX23" fmla="*/ 655320 w 5814060"/>
              <a:gd name="connsiteY23" fmla="*/ 1905000 h 2941320"/>
              <a:gd name="connsiteX24" fmla="*/ 670560 w 5814060"/>
              <a:gd name="connsiteY24" fmla="*/ 1882140 h 2941320"/>
              <a:gd name="connsiteX25" fmla="*/ 693420 w 5814060"/>
              <a:gd name="connsiteY25" fmla="*/ 1821180 h 2941320"/>
              <a:gd name="connsiteX26" fmla="*/ 708660 w 5814060"/>
              <a:gd name="connsiteY26" fmla="*/ 1790700 h 2941320"/>
              <a:gd name="connsiteX27" fmla="*/ 754380 w 5814060"/>
              <a:gd name="connsiteY27" fmla="*/ 1714500 h 2941320"/>
              <a:gd name="connsiteX28" fmla="*/ 784860 w 5814060"/>
              <a:gd name="connsiteY28" fmla="*/ 1645920 h 2941320"/>
              <a:gd name="connsiteX29" fmla="*/ 800100 w 5814060"/>
              <a:gd name="connsiteY29" fmla="*/ 1592580 h 2941320"/>
              <a:gd name="connsiteX30" fmla="*/ 845820 w 5814060"/>
              <a:gd name="connsiteY30" fmla="*/ 1516380 h 2941320"/>
              <a:gd name="connsiteX31" fmla="*/ 861060 w 5814060"/>
              <a:gd name="connsiteY31" fmla="*/ 1485900 h 2941320"/>
              <a:gd name="connsiteX32" fmla="*/ 914400 w 5814060"/>
              <a:gd name="connsiteY32" fmla="*/ 1402080 h 2941320"/>
              <a:gd name="connsiteX33" fmla="*/ 929640 w 5814060"/>
              <a:gd name="connsiteY33" fmla="*/ 1379220 h 2941320"/>
              <a:gd name="connsiteX34" fmla="*/ 998220 w 5814060"/>
              <a:gd name="connsiteY34" fmla="*/ 1310640 h 2941320"/>
              <a:gd name="connsiteX35" fmla="*/ 1021080 w 5814060"/>
              <a:gd name="connsiteY35" fmla="*/ 1280160 h 2941320"/>
              <a:gd name="connsiteX36" fmla="*/ 1043940 w 5814060"/>
              <a:gd name="connsiteY36" fmla="*/ 1272540 h 2941320"/>
              <a:gd name="connsiteX37" fmla="*/ 1066800 w 5814060"/>
              <a:gd name="connsiteY37" fmla="*/ 1257300 h 2941320"/>
              <a:gd name="connsiteX38" fmla="*/ 1097280 w 5814060"/>
              <a:gd name="connsiteY38" fmla="*/ 1249680 h 2941320"/>
              <a:gd name="connsiteX39" fmla="*/ 1120140 w 5814060"/>
              <a:gd name="connsiteY39" fmla="*/ 1242060 h 2941320"/>
              <a:gd name="connsiteX40" fmla="*/ 1188720 w 5814060"/>
              <a:gd name="connsiteY40" fmla="*/ 1219200 h 2941320"/>
              <a:gd name="connsiteX41" fmla="*/ 1219200 w 5814060"/>
              <a:gd name="connsiteY41" fmla="*/ 1203960 h 2941320"/>
              <a:gd name="connsiteX42" fmla="*/ 1242060 w 5814060"/>
              <a:gd name="connsiteY42" fmla="*/ 1188720 h 2941320"/>
              <a:gd name="connsiteX43" fmla="*/ 1287780 w 5814060"/>
              <a:gd name="connsiteY43" fmla="*/ 1165860 h 2941320"/>
              <a:gd name="connsiteX44" fmla="*/ 1333500 w 5814060"/>
              <a:gd name="connsiteY44" fmla="*/ 1127760 h 2941320"/>
              <a:gd name="connsiteX45" fmla="*/ 1386840 w 5814060"/>
              <a:gd name="connsiteY45" fmla="*/ 1066800 h 2941320"/>
              <a:gd name="connsiteX46" fmla="*/ 1409700 w 5814060"/>
              <a:gd name="connsiteY46" fmla="*/ 1051560 h 2941320"/>
              <a:gd name="connsiteX47" fmla="*/ 1447800 w 5814060"/>
              <a:gd name="connsiteY47" fmla="*/ 952500 h 2941320"/>
              <a:gd name="connsiteX48" fmla="*/ 1463040 w 5814060"/>
              <a:gd name="connsiteY48" fmla="*/ 914400 h 2941320"/>
              <a:gd name="connsiteX49" fmla="*/ 1470660 w 5814060"/>
              <a:gd name="connsiteY49" fmla="*/ 891540 h 2941320"/>
              <a:gd name="connsiteX50" fmla="*/ 1493520 w 5814060"/>
              <a:gd name="connsiteY50" fmla="*/ 830580 h 2941320"/>
              <a:gd name="connsiteX51" fmla="*/ 1577340 w 5814060"/>
              <a:gd name="connsiteY51" fmla="*/ 822960 h 2941320"/>
              <a:gd name="connsiteX52" fmla="*/ 1600200 w 5814060"/>
              <a:gd name="connsiteY52" fmla="*/ 800100 h 2941320"/>
              <a:gd name="connsiteX53" fmla="*/ 1783080 w 5814060"/>
              <a:gd name="connsiteY53" fmla="*/ 746760 h 2941320"/>
              <a:gd name="connsiteX54" fmla="*/ 1866900 w 5814060"/>
              <a:gd name="connsiteY54" fmla="*/ 739140 h 2941320"/>
              <a:gd name="connsiteX55" fmla="*/ 1905000 w 5814060"/>
              <a:gd name="connsiteY55" fmla="*/ 731520 h 2941320"/>
              <a:gd name="connsiteX56" fmla="*/ 1927860 w 5814060"/>
              <a:gd name="connsiteY56" fmla="*/ 708660 h 2941320"/>
              <a:gd name="connsiteX57" fmla="*/ 2004060 w 5814060"/>
              <a:gd name="connsiteY57" fmla="*/ 670560 h 2941320"/>
              <a:gd name="connsiteX58" fmla="*/ 2049780 w 5814060"/>
              <a:gd name="connsiteY58" fmla="*/ 662940 h 2941320"/>
              <a:gd name="connsiteX59" fmla="*/ 2186940 w 5814060"/>
              <a:gd name="connsiteY59" fmla="*/ 647700 h 2941320"/>
              <a:gd name="connsiteX60" fmla="*/ 2225040 w 5814060"/>
              <a:gd name="connsiteY60" fmla="*/ 632460 h 2941320"/>
              <a:gd name="connsiteX61" fmla="*/ 2286000 w 5814060"/>
              <a:gd name="connsiteY61" fmla="*/ 586740 h 2941320"/>
              <a:gd name="connsiteX62" fmla="*/ 2308860 w 5814060"/>
              <a:gd name="connsiteY62" fmla="*/ 563880 h 2941320"/>
              <a:gd name="connsiteX63" fmla="*/ 2339340 w 5814060"/>
              <a:gd name="connsiteY63" fmla="*/ 548640 h 2941320"/>
              <a:gd name="connsiteX64" fmla="*/ 2438400 w 5814060"/>
              <a:gd name="connsiteY64" fmla="*/ 510540 h 2941320"/>
              <a:gd name="connsiteX65" fmla="*/ 2438400 w 5814060"/>
              <a:gd name="connsiteY65" fmla="*/ 510540 h 2941320"/>
              <a:gd name="connsiteX66" fmla="*/ 2491740 w 5814060"/>
              <a:gd name="connsiteY66" fmla="*/ 487680 h 2941320"/>
              <a:gd name="connsiteX67" fmla="*/ 2514600 w 5814060"/>
              <a:gd name="connsiteY67" fmla="*/ 480060 h 2941320"/>
              <a:gd name="connsiteX68" fmla="*/ 2575560 w 5814060"/>
              <a:gd name="connsiteY68" fmla="*/ 449580 h 2941320"/>
              <a:gd name="connsiteX69" fmla="*/ 2621280 w 5814060"/>
              <a:gd name="connsiteY69" fmla="*/ 434340 h 2941320"/>
              <a:gd name="connsiteX70" fmla="*/ 2644140 w 5814060"/>
              <a:gd name="connsiteY70" fmla="*/ 419100 h 2941320"/>
              <a:gd name="connsiteX71" fmla="*/ 2750820 w 5814060"/>
              <a:gd name="connsiteY71" fmla="*/ 373380 h 2941320"/>
              <a:gd name="connsiteX72" fmla="*/ 2834640 w 5814060"/>
              <a:gd name="connsiteY72" fmla="*/ 342900 h 2941320"/>
              <a:gd name="connsiteX73" fmla="*/ 2880360 w 5814060"/>
              <a:gd name="connsiteY73" fmla="*/ 350520 h 2941320"/>
              <a:gd name="connsiteX74" fmla="*/ 2903220 w 5814060"/>
              <a:gd name="connsiteY74" fmla="*/ 358140 h 2941320"/>
              <a:gd name="connsiteX75" fmla="*/ 2933700 w 5814060"/>
              <a:gd name="connsiteY75" fmla="*/ 365760 h 2941320"/>
              <a:gd name="connsiteX76" fmla="*/ 3032760 w 5814060"/>
              <a:gd name="connsiteY76" fmla="*/ 342900 h 2941320"/>
              <a:gd name="connsiteX77" fmla="*/ 3093720 w 5814060"/>
              <a:gd name="connsiteY77" fmla="*/ 304800 h 2941320"/>
              <a:gd name="connsiteX78" fmla="*/ 3124200 w 5814060"/>
              <a:gd name="connsiteY78" fmla="*/ 281940 h 2941320"/>
              <a:gd name="connsiteX79" fmla="*/ 3185160 w 5814060"/>
              <a:gd name="connsiteY79" fmla="*/ 274320 h 2941320"/>
              <a:gd name="connsiteX80" fmla="*/ 3261360 w 5814060"/>
              <a:gd name="connsiteY80" fmla="*/ 251460 h 2941320"/>
              <a:gd name="connsiteX81" fmla="*/ 3314700 w 5814060"/>
              <a:gd name="connsiteY81" fmla="*/ 259080 h 2941320"/>
              <a:gd name="connsiteX82" fmla="*/ 3497580 w 5814060"/>
              <a:gd name="connsiteY82" fmla="*/ 251460 h 2941320"/>
              <a:gd name="connsiteX83" fmla="*/ 3520440 w 5814060"/>
              <a:gd name="connsiteY83" fmla="*/ 236220 h 2941320"/>
              <a:gd name="connsiteX84" fmla="*/ 3550920 w 5814060"/>
              <a:gd name="connsiteY84" fmla="*/ 220980 h 2941320"/>
              <a:gd name="connsiteX85" fmla="*/ 3581400 w 5814060"/>
              <a:gd name="connsiteY85" fmla="*/ 198120 h 2941320"/>
              <a:gd name="connsiteX86" fmla="*/ 3649980 w 5814060"/>
              <a:gd name="connsiteY86" fmla="*/ 175260 h 2941320"/>
              <a:gd name="connsiteX87" fmla="*/ 3779520 w 5814060"/>
              <a:gd name="connsiteY87" fmla="*/ 175260 h 2941320"/>
              <a:gd name="connsiteX88" fmla="*/ 3832860 w 5814060"/>
              <a:gd name="connsiteY88" fmla="*/ 137160 h 2941320"/>
              <a:gd name="connsiteX89" fmla="*/ 3924300 w 5814060"/>
              <a:gd name="connsiteY89" fmla="*/ 121920 h 2941320"/>
              <a:gd name="connsiteX90" fmla="*/ 4046220 w 5814060"/>
              <a:gd name="connsiteY90" fmla="*/ 99060 h 2941320"/>
              <a:gd name="connsiteX91" fmla="*/ 4099560 w 5814060"/>
              <a:gd name="connsiteY91" fmla="*/ 91440 h 2941320"/>
              <a:gd name="connsiteX92" fmla="*/ 4152900 w 5814060"/>
              <a:gd name="connsiteY92" fmla="*/ 76200 h 2941320"/>
              <a:gd name="connsiteX93" fmla="*/ 4191000 w 5814060"/>
              <a:gd name="connsiteY93" fmla="*/ 68580 h 2941320"/>
              <a:gd name="connsiteX94" fmla="*/ 4274820 w 5814060"/>
              <a:gd name="connsiteY94" fmla="*/ 76200 h 2941320"/>
              <a:gd name="connsiteX95" fmla="*/ 4312920 w 5814060"/>
              <a:gd name="connsiteY95" fmla="*/ 83820 h 2941320"/>
              <a:gd name="connsiteX96" fmla="*/ 4335780 w 5814060"/>
              <a:gd name="connsiteY96" fmla="*/ 76200 h 2941320"/>
              <a:gd name="connsiteX97" fmla="*/ 4442460 w 5814060"/>
              <a:gd name="connsiteY97" fmla="*/ 60960 h 2941320"/>
              <a:gd name="connsiteX98" fmla="*/ 4762500 w 5814060"/>
              <a:gd name="connsiteY98" fmla="*/ 38100 h 2941320"/>
              <a:gd name="connsiteX99" fmla="*/ 4876800 w 5814060"/>
              <a:gd name="connsiteY99" fmla="*/ 7620 h 2941320"/>
              <a:gd name="connsiteX100" fmla="*/ 4930140 w 5814060"/>
              <a:gd name="connsiteY100" fmla="*/ 15240 h 2941320"/>
              <a:gd name="connsiteX101" fmla="*/ 5036820 w 5814060"/>
              <a:gd name="connsiteY101" fmla="*/ 22860 h 2941320"/>
              <a:gd name="connsiteX102" fmla="*/ 5082540 w 5814060"/>
              <a:gd name="connsiteY102" fmla="*/ 38100 h 2941320"/>
              <a:gd name="connsiteX103" fmla="*/ 5318760 w 5814060"/>
              <a:gd name="connsiteY103" fmla="*/ 38100 h 2941320"/>
              <a:gd name="connsiteX104" fmla="*/ 5387340 w 5814060"/>
              <a:gd name="connsiteY104" fmla="*/ 22860 h 2941320"/>
              <a:gd name="connsiteX105" fmla="*/ 5425440 w 5814060"/>
              <a:gd name="connsiteY105" fmla="*/ 0 h 2941320"/>
              <a:gd name="connsiteX106" fmla="*/ 5448300 w 5814060"/>
              <a:gd name="connsiteY106" fmla="*/ 7620 h 2941320"/>
              <a:gd name="connsiteX107" fmla="*/ 5814060 w 5814060"/>
              <a:gd name="connsiteY107" fmla="*/ 15240 h 2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4060" h="2941320">
                <a:moveTo>
                  <a:pt x="0" y="2834640"/>
                </a:moveTo>
                <a:cubicBezTo>
                  <a:pt x="5080" y="2847340"/>
                  <a:pt x="9123" y="2860506"/>
                  <a:pt x="15240" y="2872740"/>
                </a:cubicBezTo>
                <a:cubicBezTo>
                  <a:pt x="29429" y="2901119"/>
                  <a:pt x="32274" y="2893181"/>
                  <a:pt x="53340" y="2918460"/>
                </a:cubicBezTo>
                <a:cubicBezTo>
                  <a:pt x="59203" y="2925495"/>
                  <a:pt x="63500" y="2933700"/>
                  <a:pt x="68580" y="2941320"/>
                </a:cubicBezTo>
                <a:cubicBezTo>
                  <a:pt x="71120" y="2893060"/>
                  <a:pt x="64001" y="2843302"/>
                  <a:pt x="76200" y="2796540"/>
                </a:cubicBezTo>
                <a:cubicBezTo>
                  <a:pt x="80305" y="2780803"/>
                  <a:pt x="102382" y="2777127"/>
                  <a:pt x="114300" y="2766060"/>
                </a:cubicBezTo>
                <a:cubicBezTo>
                  <a:pt x="137990" y="2744062"/>
                  <a:pt x="160020" y="2720340"/>
                  <a:pt x="182880" y="2697480"/>
                </a:cubicBezTo>
                <a:lnTo>
                  <a:pt x="205740" y="2674620"/>
                </a:lnTo>
                <a:cubicBezTo>
                  <a:pt x="218042" y="2625411"/>
                  <a:pt x="205133" y="2660290"/>
                  <a:pt x="236220" y="2613660"/>
                </a:cubicBezTo>
                <a:cubicBezTo>
                  <a:pt x="244435" y="2601337"/>
                  <a:pt x="251887" y="2588507"/>
                  <a:pt x="259080" y="2575560"/>
                </a:cubicBezTo>
                <a:cubicBezTo>
                  <a:pt x="264597" y="2565630"/>
                  <a:pt x="267048" y="2553806"/>
                  <a:pt x="274320" y="2545080"/>
                </a:cubicBezTo>
                <a:cubicBezTo>
                  <a:pt x="280183" y="2538045"/>
                  <a:pt x="289560" y="2534920"/>
                  <a:pt x="297180" y="2529840"/>
                </a:cubicBezTo>
                <a:cubicBezTo>
                  <a:pt x="304800" y="2517140"/>
                  <a:pt x="312948" y="2504742"/>
                  <a:pt x="320040" y="2491740"/>
                </a:cubicBezTo>
                <a:cubicBezTo>
                  <a:pt x="360473" y="2417612"/>
                  <a:pt x="326204" y="2471063"/>
                  <a:pt x="358140" y="2423160"/>
                </a:cubicBezTo>
                <a:cubicBezTo>
                  <a:pt x="360680" y="2413000"/>
                  <a:pt x="361635" y="2402306"/>
                  <a:pt x="365760" y="2392680"/>
                </a:cubicBezTo>
                <a:cubicBezTo>
                  <a:pt x="369368" y="2384262"/>
                  <a:pt x="378104" y="2378508"/>
                  <a:pt x="381000" y="2369820"/>
                </a:cubicBezTo>
                <a:cubicBezTo>
                  <a:pt x="385886" y="2355163"/>
                  <a:pt x="385268" y="2339182"/>
                  <a:pt x="388620" y="2324100"/>
                </a:cubicBezTo>
                <a:cubicBezTo>
                  <a:pt x="391606" y="2310661"/>
                  <a:pt x="408514" y="2270556"/>
                  <a:pt x="411480" y="2263140"/>
                </a:cubicBezTo>
                <a:cubicBezTo>
                  <a:pt x="419100" y="2268220"/>
                  <a:pt x="427864" y="2271904"/>
                  <a:pt x="434340" y="2278380"/>
                </a:cubicBezTo>
                <a:cubicBezTo>
                  <a:pt x="440816" y="2284856"/>
                  <a:pt x="440973" y="2298110"/>
                  <a:pt x="449580" y="2301240"/>
                </a:cubicBezTo>
                <a:cubicBezTo>
                  <a:pt x="471196" y="2309100"/>
                  <a:pt x="495300" y="2306320"/>
                  <a:pt x="518160" y="2308860"/>
                </a:cubicBezTo>
                <a:cubicBezTo>
                  <a:pt x="617726" y="2229207"/>
                  <a:pt x="503726" y="2336115"/>
                  <a:pt x="563880" y="2095500"/>
                </a:cubicBezTo>
                <a:cubicBezTo>
                  <a:pt x="566507" y="2084991"/>
                  <a:pt x="625804" y="2056918"/>
                  <a:pt x="640080" y="2049780"/>
                </a:cubicBezTo>
                <a:cubicBezTo>
                  <a:pt x="640484" y="2044530"/>
                  <a:pt x="646175" y="1932435"/>
                  <a:pt x="655320" y="1905000"/>
                </a:cubicBezTo>
                <a:cubicBezTo>
                  <a:pt x="658216" y="1896312"/>
                  <a:pt x="666770" y="1890477"/>
                  <a:pt x="670560" y="1882140"/>
                </a:cubicBezTo>
                <a:cubicBezTo>
                  <a:pt x="679540" y="1862383"/>
                  <a:pt x="685073" y="1841212"/>
                  <a:pt x="693420" y="1821180"/>
                </a:cubicBezTo>
                <a:cubicBezTo>
                  <a:pt x="697789" y="1810695"/>
                  <a:pt x="703221" y="1800672"/>
                  <a:pt x="708660" y="1790700"/>
                </a:cubicBezTo>
                <a:cubicBezTo>
                  <a:pt x="734928" y="1742542"/>
                  <a:pt x="731697" y="1748525"/>
                  <a:pt x="754380" y="1714500"/>
                </a:cubicBezTo>
                <a:cubicBezTo>
                  <a:pt x="768921" y="1656335"/>
                  <a:pt x="751904" y="1711832"/>
                  <a:pt x="784860" y="1645920"/>
                </a:cubicBezTo>
                <a:cubicBezTo>
                  <a:pt x="807178" y="1601283"/>
                  <a:pt x="775685" y="1646292"/>
                  <a:pt x="800100" y="1592580"/>
                </a:cubicBezTo>
                <a:cubicBezTo>
                  <a:pt x="833143" y="1519885"/>
                  <a:pt x="820106" y="1561379"/>
                  <a:pt x="845820" y="1516380"/>
                </a:cubicBezTo>
                <a:cubicBezTo>
                  <a:pt x="851456" y="1506517"/>
                  <a:pt x="855543" y="1495830"/>
                  <a:pt x="861060" y="1485900"/>
                </a:cubicBezTo>
                <a:cubicBezTo>
                  <a:pt x="878995" y="1453616"/>
                  <a:pt x="893449" y="1433507"/>
                  <a:pt x="914400" y="1402080"/>
                </a:cubicBezTo>
                <a:cubicBezTo>
                  <a:pt x="919480" y="1394460"/>
                  <a:pt x="923164" y="1385696"/>
                  <a:pt x="929640" y="1379220"/>
                </a:cubicBezTo>
                <a:cubicBezTo>
                  <a:pt x="952500" y="1356360"/>
                  <a:pt x="978823" y="1336503"/>
                  <a:pt x="998220" y="1310640"/>
                </a:cubicBezTo>
                <a:cubicBezTo>
                  <a:pt x="1005840" y="1300480"/>
                  <a:pt x="1011324" y="1288290"/>
                  <a:pt x="1021080" y="1280160"/>
                </a:cubicBezTo>
                <a:cubicBezTo>
                  <a:pt x="1027250" y="1275018"/>
                  <a:pt x="1036756" y="1276132"/>
                  <a:pt x="1043940" y="1272540"/>
                </a:cubicBezTo>
                <a:cubicBezTo>
                  <a:pt x="1052131" y="1268444"/>
                  <a:pt x="1058382" y="1260908"/>
                  <a:pt x="1066800" y="1257300"/>
                </a:cubicBezTo>
                <a:cubicBezTo>
                  <a:pt x="1076426" y="1253175"/>
                  <a:pt x="1087210" y="1252557"/>
                  <a:pt x="1097280" y="1249680"/>
                </a:cubicBezTo>
                <a:cubicBezTo>
                  <a:pt x="1105003" y="1247473"/>
                  <a:pt x="1112757" y="1245224"/>
                  <a:pt x="1120140" y="1242060"/>
                </a:cubicBezTo>
                <a:cubicBezTo>
                  <a:pt x="1175349" y="1218399"/>
                  <a:pt x="1124494" y="1232045"/>
                  <a:pt x="1188720" y="1219200"/>
                </a:cubicBezTo>
                <a:cubicBezTo>
                  <a:pt x="1198880" y="1214120"/>
                  <a:pt x="1209337" y="1209596"/>
                  <a:pt x="1219200" y="1203960"/>
                </a:cubicBezTo>
                <a:cubicBezTo>
                  <a:pt x="1227151" y="1199416"/>
                  <a:pt x="1234054" y="1193168"/>
                  <a:pt x="1242060" y="1188720"/>
                </a:cubicBezTo>
                <a:cubicBezTo>
                  <a:pt x="1256955" y="1180445"/>
                  <a:pt x="1272540" y="1173480"/>
                  <a:pt x="1287780" y="1165860"/>
                </a:cubicBezTo>
                <a:cubicBezTo>
                  <a:pt x="1354884" y="1076388"/>
                  <a:pt x="1273657" y="1172642"/>
                  <a:pt x="1333500" y="1127760"/>
                </a:cubicBezTo>
                <a:cubicBezTo>
                  <a:pt x="1432353" y="1053620"/>
                  <a:pt x="1333961" y="1119679"/>
                  <a:pt x="1386840" y="1066800"/>
                </a:cubicBezTo>
                <a:cubicBezTo>
                  <a:pt x="1393316" y="1060324"/>
                  <a:pt x="1402080" y="1056640"/>
                  <a:pt x="1409700" y="1051560"/>
                </a:cubicBezTo>
                <a:cubicBezTo>
                  <a:pt x="1472449" y="926061"/>
                  <a:pt x="1420630" y="1043066"/>
                  <a:pt x="1447800" y="952500"/>
                </a:cubicBezTo>
                <a:cubicBezTo>
                  <a:pt x="1451730" y="939399"/>
                  <a:pt x="1458237" y="927207"/>
                  <a:pt x="1463040" y="914400"/>
                </a:cubicBezTo>
                <a:cubicBezTo>
                  <a:pt x="1465860" y="906879"/>
                  <a:pt x="1468453" y="899263"/>
                  <a:pt x="1470660" y="891540"/>
                </a:cubicBezTo>
                <a:cubicBezTo>
                  <a:pt x="1473176" y="882735"/>
                  <a:pt x="1482121" y="834964"/>
                  <a:pt x="1493520" y="830580"/>
                </a:cubicBezTo>
                <a:cubicBezTo>
                  <a:pt x="1519705" y="820509"/>
                  <a:pt x="1549400" y="825500"/>
                  <a:pt x="1577340" y="822960"/>
                </a:cubicBezTo>
                <a:cubicBezTo>
                  <a:pt x="1584960" y="815340"/>
                  <a:pt x="1591860" y="806924"/>
                  <a:pt x="1600200" y="800100"/>
                </a:cubicBezTo>
                <a:cubicBezTo>
                  <a:pt x="1685296" y="730476"/>
                  <a:pt x="1649339" y="755119"/>
                  <a:pt x="1783080" y="746760"/>
                </a:cubicBezTo>
                <a:cubicBezTo>
                  <a:pt x="1841087" y="727424"/>
                  <a:pt x="1813048" y="728370"/>
                  <a:pt x="1866900" y="739140"/>
                </a:cubicBezTo>
                <a:cubicBezTo>
                  <a:pt x="1879600" y="736600"/>
                  <a:pt x="1893416" y="737312"/>
                  <a:pt x="1905000" y="731520"/>
                </a:cubicBezTo>
                <a:cubicBezTo>
                  <a:pt x="1914639" y="726701"/>
                  <a:pt x="1919239" y="715126"/>
                  <a:pt x="1927860" y="708660"/>
                </a:cubicBezTo>
                <a:cubicBezTo>
                  <a:pt x="1947057" y="694262"/>
                  <a:pt x="1980499" y="676986"/>
                  <a:pt x="2004060" y="670560"/>
                </a:cubicBezTo>
                <a:cubicBezTo>
                  <a:pt x="2018966" y="666495"/>
                  <a:pt x="2034449" y="664856"/>
                  <a:pt x="2049780" y="662940"/>
                </a:cubicBezTo>
                <a:cubicBezTo>
                  <a:pt x="2095426" y="657234"/>
                  <a:pt x="2141220" y="652780"/>
                  <a:pt x="2186940" y="647700"/>
                </a:cubicBezTo>
                <a:cubicBezTo>
                  <a:pt x="2199640" y="642620"/>
                  <a:pt x="2212806" y="638577"/>
                  <a:pt x="2225040" y="632460"/>
                </a:cubicBezTo>
                <a:cubicBezTo>
                  <a:pt x="2240162" y="624899"/>
                  <a:pt x="2278523" y="593282"/>
                  <a:pt x="2286000" y="586740"/>
                </a:cubicBezTo>
                <a:cubicBezTo>
                  <a:pt x="2294110" y="579644"/>
                  <a:pt x="2300091" y="570144"/>
                  <a:pt x="2308860" y="563880"/>
                </a:cubicBezTo>
                <a:cubicBezTo>
                  <a:pt x="2318103" y="557278"/>
                  <a:pt x="2328999" y="553340"/>
                  <a:pt x="2339340" y="548640"/>
                </a:cubicBezTo>
                <a:cubicBezTo>
                  <a:pt x="2392851" y="524317"/>
                  <a:pt x="2386448" y="527857"/>
                  <a:pt x="2438400" y="510540"/>
                </a:cubicBezTo>
                <a:lnTo>
                  <a:pt x="2438400" y="510540"/>
                </a:lnTo>
                <a:cubicBezTo>
                  <a:pt x="2456180" y="502920"/>
                  <a:pt x="2473779" y="494864"/>
                  <a:pt x="2491740" y="487680"/>
                </a:cubicBezTo>
                <a:cubicBezTo>
                  <a:pt x="2499198" y="484697"/>
                  <a:pt x="2507288" y="483384"/>
                  <a:pt x="2514600" y="480060"/>
                </a:cubicBezTo>
                <a:cubicBezTo>
                  <a:pt x="2535282" y="470659"/>
                  <a:pt x="2554678" y="458529"/>
                  <a:pt x="2575560" y="449580"/>
                </a:cubicBezTo>
                <a:cubicBezTo>
                  <a:pt x="2590325" y="443252"/>
                  <a:pt x="2606600" y="440864"/>
                  <a:pt x="2621280" y="434340"/>
                </a:cubicBezTo>
                <a:cubicBezTo>
                  <a:pt x="2629649" y="430621"/>
                  <a:pt x="2635854" y="422999"/>
                  <a:pt x="2644140" y="419100"/>
                </a:cubicBezTo>
                <a:cubicBezTo>
                  <a:pt x="2679146" y="402627"/>
                  <a:pt x="2715260" y="388620"/>
                  <a:pt x="2750820" y="373380"/>
                </a:cubicBezTo>
                <a:cubicBezTo>
                  <a:pt x="2813786" y="346395"/>
                  <a:pt x="2785394" y="355212"/>
                  <a:pt x="2834640" y="342900"/>
                </a:cubicBezTo>
                <a:cubicBezTo>
                  <a:pt x="2849880" y="345440"/>
                  <a:pt x="2865278" y="347168"/>
                  <a:pt x="2880360" y="350520"/>
                </a:cubicBezTo>
                <a:cubicBezTo>
                  <a:pt x="2888201" y="352262"/>
                  <a:pt x="2895497" y="355933"/>
                  <a:pt x="2903220" y="358140"/>
                </a:cubicBezTo>
                <a:cubicBezTo>
                  <a:pt x="2913290" y="361017"/>
                  <a:pt x="2923540" y="363220"/>
                  <a:pt x="2933700" y="365760"/>
                </a:cubicBezTo>
                <a:cubicBezTo>
                  <a:pt x="2985431" y="359294"/>
                  <a:pt x="2990877" y="363842"/>
                  <a:pt x="3032760" y="342900"/>
                </a:cubicBezTo>
                <a:cubicBezTo>
                  <a:pt x="3044624" y="336968"/>
                  <a:pt x="3079616" y="314875"/>
                  <a:pt x="3093720" y="304800"/>
                </a:cubicBezTo>
                <a:cubicBezTo>
                  <a:pt x="3104054" y="297418"/>
                  <a:pt x="3112152" y="285956"/>
                  <a:pt x="3124200" y="281940"/>
                </a:cubicBezTo>
                <a:cubicBezTo>
                  <a:pt x="3143627" y="275464"/>
                  <a:pt x="3164840" y="276860"/>
                  <a:pt x="3185160" y="274320"/>
                </a:cubicBezTo>
                <a:cubicBezTo>
                  <a:pt x="3210560" y="266700"/>
                  <a:pt x="3235023" y="254558"/>
                  <a:pt x="3261360" y="251460"/>
                </a:cubicBezTo>
                <a:cubicBezTo>
                  <a:pt x="3279197" y="249361"/>
                  <a:pt x="3296739" y="259080"/>
                  <a:pt x="3314700" y="259080"/>
                </a:cubicBezTo>
                <a:cubicBezTo>
                  <a:pt x="3375713" y="259080"/>
                  <a:pt x="3436620" y="254000"/>
                  <a:pt x="3497580" y="251460"/>
                </a:cubicBezTo>
                <a:cubicBezTo>
                  <a:pt x="3505200" y="246380"/>
                  <a:pt x="3512489" y="240764"/>
                  <a:pt x="3520440" y="236220"/>
                </a:cubicBezTo>
                <a:cubicBezTo>
                  <a:pt x="3530303" y="230584"/>
                  <a:pt x="3541287" y="227000"/>
                  <a:pt x="3550920" y="220980"/>
                </a:cubicBezTo>
                <a:cubicBezTo>
                  <a:pt x="3561690" y="214249"/>
                  <a:pt x="3570298" y="204288"/>
                  <a:pt x="3581400" y="198120"/>
                </a:cubicBezTo>
                <a:cubicBezTo>
                  <a:pt x="3604877" y="185077"/>
                  <a:pt x="3624871" y="181537"/>
                  <a:pt x="3649980" y="175260"/>
                </a:cubicBezTo>
                <a:cubicBezTo>
                  <a:pt x="3653708" y="175547"/>
                  <a:pt x="3750360" y="193485"/>
                  <a:pt x="3779520" y="175260"/>
                </a:cubicBezTo>
                <a:cubicBezTo>
                  <a:pt x="3827106" y="145519"/>
                  <a:pt x="3789981" y="145736"/>
                  <a:pt x="3832860" y="137160"/>
                </a:cubicBezTo>
                <a:cubicBezTo>
                  <a:pt x="3863160" y="131100"/>
                  <a:pt x="3893881" y="127352"/>
                  <a:pt x="3924300" y="121920"/>
                </a:cubicBezTo>
                <a:lnTo>
                  <a:pt x="4046220" y="99060"/>
                </a:lnTo>
                <a:cubicBezTo>
                  <a:pt x="4063915" y="95983"/>
                  <a:pt x="4081998" y="95203"/>
                  <a:pt x="4099560" y="91440"/>
                </a:cubicBezTo>
                <a:cubicBezTo>
                  <a:pt x="4117641" y="87565"/>
                  <a:pt x="4134961" y="80685"/>
                  <a:pt x="4152900" y="76200"/>
                </a:cubicBezTo>
                <a:cubicBezTo>
                  <a:pt x="4165465" y="73059"/>
                  <a:pt x="4178300" y="71120"/>
                  <a:pt x="4191000" y="68580"/>
                </a:cubicBezTo>
                <a:cubicBezTo>
                  <a:pt x="4218940" y="71120"/>
                  <a:pt x="4246981" y="72720"/>
                  <a:pt x="4274820" y="76200"/>
                </a:cubicBezTo>
                <a:cubicBezTo>
                  <a:pt x="4287671" y="77806"/>
                  <a:pt x="4299968" y="83820"/>
                  <a:pt x="4312920" y="83820"/>
                </a:cubicBezTo>
                <a:cubicBezTo>
                  <a:pt x="4320952" y="83820"/>
                  <a:pt x="4327870" y="77596"/>
                  <a:pt x="4335780" y="76200"/>
                </a:cubicBezTo>
                <a:cubicBezTo>
                  <a:pt x="4371154" y="69957"/>
                  <a:pt x="4406876" y="65868"/>
                  <a:pt x="4442460" y="60960"/>
                </a:cubicBezTo>
                <a:cubicBezTo>
                  <a:pt x="4616477" y="36958"/>
                  <a:pt x="4533183" y="46593"/>
                  <a:pt x="4762500" y="38100"/>
                </a:cubicBezTo>
                <a:cubicBezTo>
                  <a:pt x="4800600" y="27940"/>
                  <a:pt x="4837730" y="12948"/>
                  <a:pt x="4876800" y="7620"/>
                </a:cubicBezTo>
                <a:cubicBezTo>
                  <a:pt x="4894596" y="5193"/>
                  <a:pt x="4912260" y="13537"/>
                  <a:pt x="4930140" y="15240"/>
                </a:cubicBezTo>
                <a:cubicBezTo>
                  <a:pt x="4965630" y="18620"/>
                  <a:pt x="5001260" y="20320"/>
                  <a:pt x="5036820" y="22860"/>
                </a:cubicBezTo>
                <a:cubicBezTo>
                  <a:pt x="5052060" y="27940"/>
                  <a:pt x="5066832" y="34734"/>
                  <a:pt x="5082540" y="38100"/>
                </a:cubicBezTo>
                <a:cubicBezTo>
                  <a:pt x="5160309" y="54765"/>
                  <a:pt x="5240728" y="41493"/>
                  <a:pt x="5318760" y="38100"/>
                </a:cubicBezTo>
                <a:cubicBezTo>
                  <a:pt x="5336320" y="35173"/>
                  <a:pt x="5368581" y="32239"/>
                  <a:pt x="5387340" y="22860"/>
                </a:cubicBezTo>
                <a:cubicBezTo>
                  <a:pt x="5400587" y="16236"/>
                  <a:pt x="5412740" y="7620"/>
                  <a:pt x="5425440" y="0"/>
                </a:cubicBezTo>
                <a:cubicBezTo>
                  <a:pt x="5433060" y="2540"/>
                  <a:pt x="5440338" y="6558"/>
                  <a:pt x="5448300" y="7620"/>
                </a:cubicBezTo>
                <a:cubicBezTo>
                  <a:pt x="5562403" y="22834"/>
                  <a:pt x="5713830" y="15240"/>
                  <a:pt x="5814060" y="15240"/>
                </a:cubicBezTo>
              </a:path>
            </a:pathLst>
          </a:custGeom>
          <a:ln>
            <a:solidFill>
              <a:srgbClr val="8EBFE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AAC0D29-F045-A853-903D-15B7927FD82E}"/>
              </a:ext>
            </a:extLst>
          </p:cNvPr>
          <p:cNvSpPr/>
          <p:nvPr/>
        </p:nvSpPr>
        <p:spPr>
          <a:xfrm>
            <a:off x="5417820" y="3183839"/>
            <a:ext cx="5844540" cy="662940"/>
          </a:xfrm>
          <a:custGeom>
            <a:avLst/>
            <a:gdLst>
              <a:gd name="connsiteX0" fmla="*/ 0 w 5844540"/>
              <a:gd name="connsiteY0" fmla="*/ 502920 h 662940"/>
              <a:gd name="connsiteX1" fmla="*/ 53340 w 5844540"/>
              <a:gd name="connsiteY1" fmla="*/ 594360 h 662940"/>
              <a:gd name="connsiteX2" fmla="*/ 99060 w 5844540"/>
              <a:gd name="connsiteY2" fmla="*/ 640080 h 662940"/>
              <a:gd name="connsiteX3" fmla="*/ 106680 w 5844540"/>
              <a:gd name="connsiteY3" fmla="*/ 601980 h 662940"/>
              <a:gd name="connsiteX4" fmla="*/ 175260 w 5844540"/>
              <a:gd name="connsiteY4" fmla="*/ 548640 h 662940"/>
              <a:gd name="connsiteX5" fmla="*/ 228600 w 5844540"/>
              <a:gd name="connsiteY5" fmla="*/ 510540 h 662940"/>
              <a:gd name="connsiteX6" fmla="*/ 297180 w 5844540"/>
              <a:gd name="connsiteY6" fmla="*/ 518160 h 662940"/>
              <a:gd name="connsiteX7" fmla="*/ 342900 w 5844540"/>
              <a:gd name="connsiteY7" fmla="*/ 548640 h 662940"/>
              <a:gd name="connsiteX8" fmla="*/ 373380 w 5844540"/>
              <a:gd name="connsiteY8" fmla="*/ 563880 h 662940"/>
              <a:gd name="connsiteX9" fmla="*/ 411480 w 5844540"/>
              <a:gd name="connsiteY9" fmla="*/ 617220 h 662940"/>
              <a:gd name="connsiteX10" fmla="*/ 426720 w 5844540"/>
              <a:gd name="connsiteY10" fmla="*/ 647700 h 662940"/>
              <a:gd name="connsiteX11" fmla="*/ 457200 w 5844540"/>
              <a:gd name="connsiteY11" fmla="*/ 662940 h 662940"/>
              <a:gd name="connsiteX12" fmla="*/ 502920 w 5844540"/>
              <a:gd name="connsiteY12" fmla="*/ 609600 h 662940"/>
              <a:gd name="connsiteX13" fmla="*/ 525780 w 5844540"/>
              <a:gd name="connsiteY13" fmla="*/ 594360 h 662940"/>
              <a:gd name="connsiteX14" fmla="*/ 556260 w 5844540"/>
              <a:gd name="connsiteY14" fmla="*/ 548640 h 662940"/>
              <a:gd name="connsiteX15" fmla="*/ 563880 w 5844540"/>
              <a:gd name="connsiteY15" fmla="*/ 510540 h 662940"/>
              <a:gd name="connsiteX16" fmla="*/ 571500 w 5844540"/>
              <a:gd name="connsiteY16" fmla="*/ 480060 h 662940"/>
              <a:gd name="connsiteX17" fmla="*/ 579120 w 5844540"/>
              <a:gd name="connsiteY17" fmla="*/ 289560 h 662940"/>
              <a:gd name="connsiteX18" fmla="*/ 594360 w 5844540"/>
              <a:gd name="connsiteY18" fmla="*/ 266700 h 662940"/>
              <a:gd name="connsiteX19" fmla="*/ 617220 w 5844540"/>
              <a:gd name="connsiteY19" fmla="*/ 281940 h 662940"/>
              <a:gd name="connsiteX20" fmla="*/ 640080 w 5844540"/>
              <a:gd name="connsiteY20" fmla="*/ 289560 h 662940"/>
              <a:gd name="connsiteX21" fmla="*/ 693420 w 5844540"/>
              <a:gd name="connsiteY21" fmla="*/ 281940 h 662940"/>
              <a:gd name="connsiteX22" fmla="*/ 861060 w 5844540"/>
              <a:gd name="connsiteY22" fmla="*/ 266700 h 662940"/>
              <a:gd name="connsiteX23" fmla="*/ 914400 w 5844540"/>
              <a:gd name="connsiteY23" fmla="*/ 213360 h 662940"/>
              <a:gd name="connsiteX24" fmla="*/ 1005840 w 5844540"/>
              <a:gd name="connsiteY24" fmla="*/ 190500 h 662940"/>
              <a:gd name="connsiteX25" fmla="*/ 1013460 w 5844540"/>
              <a:gd name="connsiteY25" fmla="*/ 152400 h 662940"/>
              <a:gd name="connsiteX26" fmla="*/ 1066800 w 5844540"/>
              <a:gd name="connsiteY26" fmla="*/ 190500 h 662940"/>
              <a:gd name="connsiteX27" fmla="*/ 1104900 w 5844540"/>
              <a:gd name="connsiteY27" fmla="*/ 152400 h 662940"/>
              <a:gd name="connsiteX28" fmla="*/ 1135380 w 5844540"/>
              <a:gd name="connsiteY28" fmla="*/ 106680 h 662940"/>
              <a:gd name="connsiteX29" fmla="*/ 1165860 w 5844540"/>
              <a:gd name="connsiteY29" fmla="*/ 68580 h 662940"/>
              <a:gd name="connsiteX30" fmla="*/ 1181100 w 5844540"/>
              <a:gd name="connsiteY30" fmla="*/ 38100 h 662940"/>
              <a:gd name="connsiteX31" fmla="*/ 1203960 w 5844540"/>
              <a:gd name="connsiteY31" fmla="*/ 53340 h 662940"/>
              <a:gd name="connsiteX32" fmla="*/ 1226820 w 5844540"/>
              <a:gd name="connsiteY32" fmla="*/ 60960 h 662940"/>
              <a:gd name="connsiteX33" fmla="*/ 1242060 w 5844540"/>
              <a:gd name="connsiteY33" fmla="*/ 83820 h 662940"/>
              <a:gd name="connsiteX34" fmla="*/ 1303020 w 5844540"/>
              <a:gd name="connsiteY34" fmla="*/ 68580 h 662940"/>
              <a:gd name="connsiteX35" fmla="*/ 1325880 w 5844540"/>
              <a:gd name="connsiteY35" fmla="*/ 83820 h 662940"/>
              <a:gd name="connsiteX36" fmla="*/ 1379220 w 5844540"/>
              <a:gd name="connsiteY36" fmla="*/ 99060 h 662940"/>
              <a:gd name="connsiteX37" fmla="*/ 1470660 w 5844540"/>
              <a:gd name="connsiteY37" fmla="*/ 38100 h 662940"/>
              <a:gd name="connsiteX38" fmla="*/ 1493520 w 5844540"/>
              <a:gd name="connsiteY38" fmla="*/ 15240 h 662940"/>
              <a:gd name="connsiteX39" fmla="*/ 1562100 w 5844540"/>
              <a:gd name="connsiteY39" fmla="*/ 0 h 662940"/>
              <a:gd name="connsiteX40" fmla="*/ 1623060 w 5844540"/>
              <a:gd name="connsiteY40" fmla="*/ 22860 h 662940"/>
              <a:gd name="connsiteX41" fmla="*/ 1653540 w 5844540"/>
              <a:gd name="connsiteY41" fmla="*/ 30480 h 662940"/>
              <a:gd name="connsiteX42" fmla="*/ 1676400 w 5844540"/>
              <a:gd name="connsiteY42" fmla="*/ 53340 h 662940"/>
              <a:gd name="connsiteX43" fmla="*/ 1828800 w 5844540"/>
              <a:gd name="connsiteY43" fmla="*/ 7620 h 662940"/>
              <a:gd name="connsiteX44" fmla="*/ 1874520 w 5844540"/>
              <a:gd name="connsiteY44" fmla="*/ 30480 h 662940"/>
              <a:gd name="connsiteX45" fmla="*/ 1897380 w 5844540"/>
              <a:gd name="connsiteY45" fmla="*/ 45720 h 662940"/>
              <a:gd name="connsiteX46" fmla="*/ 1935480 w 5844540"/>
              <a:gd name="connsiteY46" fmla="*/ 53340 h 662940"/>
              <a:gd name="connsiteX47" fmla="*/ 2019300 w 5844540"/>
              <a:gd name="connsiteY47" fmla="*/ 68580 h 662940"/>
              <a:gd name="connsiteX48" fmla="*/ 2042160 w 5844540"/>
              <a:gd name="connsiteY48" fmla="*/ 91440 h 662940"/>
              <a:gd name="connsiteX49" fmla="*/ 2118360 w 5844540"/>
              <a:gd name="connsiteY49" fmla="*/ 137160 h 662940"/>
              <a:gd name="connsiteX50" fmla="*/ 2148840 w 5844540"/>
              <a:gd name="connsiteY50" fmla="*/ 167640 h 662940"/>
              <a:gd name="connsiteX51" fmla="*/ 2209800 w 5844540"/>
              <a:gd name="connsiteY51" fmla="*/ 190500 h 662940"/>
              <a:gd name="connsiteX52" fmla="*/ 2263140 w 5844540"/>
              <a:gd name="connsiteY52" fmla="*/ 220980 h 662940"/>
              <a:gd name="connsiteX53" fmla="*/ 2430780 w 5844540"/>
              <a:gd name="connsiteY53" fmla="*/ 228600 h 662940"/>
              <a:gd name="connsiteX54" fmla="*/ 2491740 w 5844540"/>
              <a:gd name="connsiteY54" fmla="*/ 236220 h 662940"/>
              <a:gd name="connsiteX55" fmla="*/ 2674620 w 5844540"/>
              <a:gd name="connsiteY55" fmla="*/ 213360 h 662940"/>
              <a:gd name="connsiteX56" fmla="*/ 2735580 w 5844540"/>
              <a:gd name="connsiteY56" fmla="*/ 190500 h 662940"/>
              <a:gd name="connsiteX57" fmla="*/ 2804160 w 5844540"/>
              <a:gd name="connsiteY57" fmla="*/ 198120 h 662940"/>
              <a:gd name="connsiteX58" fmla="*/ 2880360 w 5844540"/>
              <a:gd name="connsiteY58" fmla="*/ 236220 h 662940"/>
              <a:gd name="connsiteX59" fmla="*/ 2994660 w 5844540"/>
              <a:gd name="connsiteY59" fmla="*/ 243840 h 662940"/>
              <a:gd name="connsiteX60" fmla="*/ 3017520 w 5844540"/>
              <a:gd name="connsiteY60" fmla="*/ 251460 h 662940"/>
              <a:gd name="connsiteX61" fmla="*/ 3131820 w 5844540"/>
              <a:gd name="connsiteY61" fmla="*/ 220980 h 662940"/>
              <a:gd name="connsiteX62" fmla="*/ 3154680 w 5844540"/>
              <a:gd name="connsiteY62" fmla="*/ 228600 h 662940"/>
              <a:gd name="connsiteX63" fmla="*/ 3200400 w 5844540"/>
              <a:gd name="connsiteY63" fmla="*/ 220980 h 662940"/>
              <a:gd name="connsiteX64" fmla="*/ 3261360 w 5844540"/>
              <a:gd name="connsiteY64" fmla="*/ 190500 h 662940"/>
              <a:gd name="connsiteX65" fmla="*/ 3307080 w 5844540"/>
              <a:gd name="connsiteY65" fmla="*/ 160020 h 662940"/>
              <a:gd name="connsiteX66" fmla="*/ 3421380 w 5844540"/>
              <a:gd name="connsiteY66" fmla="*/ 198120 h 662940"/>
              <a:gd name="connsiteX67" fmla="*/ 3520440 w 5844540"/>
              <a:gd name="connsiteY67" fmla="*/ 236220 h 662940"/>
              <a:gd name="connsiteX68" fmla="*/ 3627120 w 5844540"/>
              <a:gd name="connsiteY68" fmla="*/ 228600 h 662940"/>
              <a:gd name="connsiteX69" fmla="*/ 3665220 w 5844540"/>
              <a:gd name="connsiteY69" fmla="*/ 259080 h 662940"/>
              <a:gd name="connsiteX70" fmla="*/ 3688080 w 5844540"/>
              <a:gd name="connsiteY70" fmla="*/ 266700 h 662940"/>
              <a:gd name="connsiteX71" fmla="*/ 3733800 w 5844540"/>
              <a:gd name="connsiteY71" fmla="*/ 289560 h 662940"/>
              <a:gd name="connsiteX72" fmla="*/ 3947160 w 5844540"/>
              <a:gd name="connsiteY72" fmla="*/ 289560 h 662940"/>
              <a:gd name="connsiteX73" fmla="*/ 4038600 w 5844540"/>
              <a:gd name="connsiteY73" fmla="*/ 320040 h 662940"/>
              <a:gd name="connsiteX74" fmla="*/ 4107180 w 5844540"/>
              <a:gd name="connsiteY74" fmla="*/ 297180 h 662940"/>
              <a:gd name="connsiteX75" fmla="*/ 4175760 w 5844540"/>
              <a:gd name="connsiteY75" fmla="*/ 312420 h 662940"/>
              <a:gd name="connsiteX76" fmla="*/ 4221480 w 5844540"/>
              <a:gd name="connsiteY76" fmla="*/ 304800 h 662940"/>
              <a:gd name="connsiteX77" fmla="*/ 4244340 w 5844540"/>
              <a:gd name="connsiteY77" fmla="*/ 289560 h 662940"/>
              <a:gd name="connsiteX78" fmla="*/ 4305300 w 5844540"/>
              <a:gd name="connsiteY78" fmla="*/ 297180 h 662940"/>
              <a:gd name="connsiteX79" fmla="*/ 4351020 w 5844540"/>
              <a:gd name="connsiteY79" fmla="*/ 320040 h 662940"/>
              <a:gd name="connsiteX80" fmla="*/ 4457700 w 5844540"/>
              <a:gd name="connsiteY80" fmla="*/ 304800 h 662940"/>
              <a:gd name="connsiteX81" fmla="*/ 4549140 w 5844540"/>
              <a:gd name="connsiteY81" fmla="*/ 312420 h 662940"/>
              <a:gd name="connsiteX82" fmla="*/ 4572000 w 5844540"/>
              <a:gd name="connsiteY82" fmla="*/ 327660 h 662940"/>
              <a:gd name="connsiteX83" fmla="*/ 4739640 w 5844540"/>
              <a:gd name="connsiteY83" fmla="*/ 335280 h 662940"/>
              <a:gd name="connsiteX84" fmla="*/ 4785360 w 5844540"/>
              <a:gd name="connsiteY84" fmla="*/ 327660 h 662940"/>
              <a:gd name="connsiteX85" fmla="*/ 4838700 w 5844540"/>
              <a:gd name="connsiteY85" fmla="*/ 342900 h 662940"/>
              <a:gd name="connsiteX86" fmla="*/ 4876800 w 5844540"/>
              <a:gd name="connsiteY86" fmla="*/ 358140 h 662940"/>
              <a:gd name="connsiteX87" fmla="*/ 5029200 w 5844540"/>
              <a:gd name="connsiteY87" fmla="*/ 396240 h 662940"/>
              <a:gd name="connsiteX88" fmla="*/ 5128260 w 5844540"/>
              <a:gd name="connsiteY88" fmla="*/ 441960 h 662940"/>
              <a:gd name="connsiteX89" fmla="*/ 5158740 w 5844540"/>
              <a:gd name="connsiteY89" fmla="*/ 449580 h 662940"/>
              <a:gd name="connsiteX90" fmla="*/ 5212080 w 5844540"/>
              <a:gd name="connsiteY90" fmla="*/ 472440 h 662940"/>
              <a:gd name="connsiteX91" fmla="*/ 5227320 w 5844540"/>
              <a:gd name="connsiteY91" fmla="*/ 434340 h 662940"/>
              <a:gd name="connsiteX92" fmla="*/ 5280660 w 5844540"/>
              <a:gd name="connsiteY92" fmla="*/ 434340 h 662940"/>
              <a:gd name="connsiteX93" fmla="*/ 5341620 w 5844540"/>
              <a:gd name="connsiteY93" fmla="*/ 441960 h 662940"/>
              <a:gd name="connsiteX94" fmla="*/ 5372100 w 5844540"/>
              <a:gd name="connsiteY94" fmla="*/ 449580 h 662940"/>
              <a:gd name="connsiteX95" fmla="*/ 5425440 w 5844540"/>
              <a:gd name="connsiteY95" fmla="*/ 457200 h 662940"/>
              <a:gd name="connsiteX96" fmla="*/ 5448300 w 5844540"/>
              <a:gd name="connsiteY96" fmla="*/ 441960 h 662940"/>
              <a:gd name="connsiteX97" fmla="*/ 5577840 w 5844540"/>
              <a:gd name="connsiteY97" fmla="*/ 480060 h 662940"/>
              <a:gd name="connsiteX98" fmla="*/ 5585460 w 5844540"/>
              <a:gd name="connsiteY98" fmla="*/ 449580 h 662940"/>
              <a:gd name="connsiteX99" fmla="*/ 5654040 w 5844540"/>
              <a:gd name="connsiteY99" fmla="*/ 449580 h 662940"/>
              <a:gd name="connsiteX100" fmla="*/ 5737860 w 5844540"/>
              <a:gd name="connsiteY100" fmla="*/ 480060 h 662940"/>
              <a:gd name="connsiteX101" fmla="*/ 5844540 w 5844540"/>
              <a:gd name="connsiteY101" fmla="*/ 44958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44540" h="662940">
                <a:moveTo>
                  <a:pt x="0" y="502920"/>
                </a:moveTo>
                <a:cubicBezTo>
                  <a:pt x="52678" y="634616"/>
                  <a:pt x="1425" y="548214"/>
                  <a:pt x="53340" y="594360"/>
                </a:cubicBezTo>
                <a:cubicBezTo>
                  <a:pt x="69449" y="608679"/>
                  <a:pt x="83820" y="624840"/>
                  <a:pt x="99060" y="640080"/>
                </a:cubicBezTo>
                <a:cubicBezTo>
                  <a:pt x="101600" y="627380"/>
                  <a:pt x="100888" y="613564"/>
                  <a:pt x="106680" y="601980"/>
                </a:cubicBezTo>
                <a:cubicBezTo>
                  <a:pt x="115769" y="583802"/>
                  <a:pt x="165993" y="555127"/>
                  <a:pt x="175260" y="548640"/>
                </a:cubicBezTo>
                <a:cubicBezTo>
                  <a:pt x="269776" y="482479"/>
                  <a:pt x="154279" y="560087"/>
                  <a:pt x="228600" y="510540"/>
                </a:cubicBezTo>
                <a:cubicBezTo>
                  <a:pt x="251460" y="513080"/>
                  <a:pt x="275360" y="510887"/>
                  <a:pt x="297180" y="518160"/>
                </a:cubicBezTo>
                <a:cubicBezTo>
                  <a:pt x="314556" y="523952"/>
                  <a:pt x="326517" y="540449"/>
                  <a:pt x="342900" y="548640"/>
                </a:cubicBezTo>
                <a:lnTo>
                  <a:pt x="373380" y="563880"/>
                </a:lnTo>
                <a:cubicBezTo>
                  <a:pt x="383193" y="576964"/>
                  <a:pt x="402566" y="601621"/>
                  <a:pt x="411480" y="617220"/>
                </a:cubicBezTo>
                <a:cubicBezTo>
                  <a:pt x="417116" y="627083"/>
                  <a:pt x="418688" y="639668"/>
                  <a:pt x="426720" y="647700"/>
                </a:cubicBezTo>
                <a:cubicBezTo>
                  <a:pt x="434752" y="655732"/>
                  <a:pt x="447040" y="657860"/>
                  <a:pt x="457200" y="662940"/>
                </a:cubicBezTo>
                <a:cubicBezTo>
                  <a:pt x="509432" y="628119"/>
                  <a:pt x="447776" y="673934"/>
                  <a:pt x="502920" y="609600"/>
                </a:cubicBezTo>
                <a:cubicBezTo>
                  <a:pt x="508880" y="602647"/>
                  <a:pt x="518160" y="599440"/>
                  <a:pt x="525780" y="594360"/>
                </a:cubicBezTo>
                <a:cubicBezTo>
                  <a:pt x="535940" y="579120"/>
                  <a:pt x="548681" y="565314"/>
                  <a:pt x="556260" y="548640"/>
                </a:cubicBezTo>
                <a:cubicBezTo>
                  <a:pt x="561619" y="536849"/>
                  <a:pt x="561070" y="523183"/>
                  <a:pt x="563880" y="510540"/>
                </a:cubicBezTo>
                <a:cubicBezTo>
                  <a:pt x="566152" y="500317"/>
                  <a:pt x="568960" y="490220"/>
                  <a:pt x="571500" y="480060"/>
                </a:cubicBezTo>
                <a:cubicBezTo>
                  <a:pt x="574040" y="416560"/>
                  <a:pt x="572350" y="352749"/>
                  <a:pt x="579120" y="289560"/>
                </a:cubicBezTo>
                <a:cubicBezTo>
                  <a:pt x="580096" y="280454"/>
                  <a:pt x="585380" y="268496"/>
                  <a:pt x="594360" y="266700"/>
                </a:cubicBezTo>
                <a:cubicBezTo>
                  <a:pt x="603340" y="264904"/>
                  <a:pt x="609029" y="277844"/>
                  <a:pt x="617220" y="281940"/>
                </a:cubicBezTo>
                <a:cubicBezTo>
                  <a:pt x="624404" y="285532"/>
                  <a:pt x="632460" y="287020"/>
                  <a:pt x="640080" y="289560"/>
                </a:cubicBezTo>
                <a:cubicBezTo>
                  <a:pt x="657860" y="287020"/>
                  <a:pt x="675555" y="283788"/>
                  <a:pt x="693420" y="281940"/>
                </a:cubicBezTo>
                <a:cubicBezTo>
                  <a:pt x="749233" y="276166"/>
                  <a:pt x="805959" y="277296"/>
                  <a:pt x="861060" y="266700"/>
                </a:cubicBezTo>
                <a:cubicBezTo>
                  <a:pt x="900933" y="259032"/>
                  <a:pt x="884687" y="231188"/>
                  <a:pt x="914400" y="213360"/>
                </a:cubicBezTo>
                <a:cubicBezTo>
                  <a:pt x="928499" y="204901"/>
                  <a:pt x="985815" y="194505"/>
                  <a:pt x="1005840" y="190500"/>
                </a:cubicBezTo>
                <a:cubicBezTo>
                  <a:pt x="1008380" y="177800"/>
                  <a:pt x="1002354" y="159063"/>
                  <a:pt x="1013460" y="152400"/>
                </a:cubicBezTo>
                <a:cubicBezTo>
                  <a:pt x="1025997" y="144878"/>
                  <a:pt x="1062074" y="185774"/>
                  <a:pt x="1066800" y="190500"/>
                </a:cubicBezTo>
                <a:cubicBezTo>
                  <a:pt x="1119101" y="164350"/>
                  <a:pt x="1083338" y="191211"/>
                  <a:pt x="1104900" y="152400"/>
                </a:cubicBezTo>
                <a:cubicBezTo>
                  <a:pt x="1113795" y="136389"/>
                  <a:pt x="1135380" y="106680"/>
                  <a:pt x="1135380" y="106680"/>
                </a:cubicBezTo>
                <a:cubicBezTo>
                  <a:pt x="1154450" y="30399"/>
                  <a:pt x="1125777" y="108663"/>
                  <a:pt x="1165860" y="68580"/>
                </a:cubicBezTo>
                <a:cubicBezTo>
                  <a:pt x="1173892" y="60548"/>
                  <a:pt x="1176020" y="48260"/>
                  <a:pt x="1181100" y="38100"/>
                </a:cubicBezTo>
                <a:cubicBezTo>
                  <a:pt x="1188720" y="43180"/>
                  <a:pt x="1195769" y="49244"/>
                  <a:pt x="1203960" y="53340"/>
                </a:cubicBezTo>
                <a:cubicBezTo>
                  <a:pt x="1211144" y="56932"/>
                  <a:pt x="1220548" y="55942"/>
                  <a:pt x="1226820" y="60960"/>
                </a:cubicBezTo>
                <a:cubicBezTo>
                  <a:pt x="1233971" y="66681"/>
                  <a:pt x="1236980" y="76200"/>
                  <a:pt x="1242060" y="83820"/>
                </a:cubicBezTo>
                <a:cubicBezTo>
                  <a:pt x="1262380" y="78740"/>
                  <a:pt x="1285592" y="56962"/>
                  <a:pt x="1303020" y="68580"/>
                </a:cubicBezTo>
                <a:cubicBezTo>
                  <a:pt x="1310640" y="73660"/>
                  <a:pt x="1317689" y="79724"/>
                  <a:pt x="1325880" y="83820"/>
                </a:cubicBezTo>
                <a:cubicBezTo>
                  <a:pt x="1336812" y="89286"/>
                  <a:pt x="1369454" y="96619"/>
                  <a:pt x="1379220" y="99060"/>
                </a:cubicBezTo>
                <a:cubicBezTo>
                  <a:pt x="1409700" y="78740"/>
                  <a:pt x="1444757" y="64003"/>
                  <a:pt x="1470660" y="38100"/>
                </a:cubicBezTo>
                <a:cubicBezTo>
                  <a:pt x="1478280" y="30480"/>
                  <a:pt x="1484554" y="21218"/>
                  <a:pt x="1493520" y="15240"/>
                </a:cubicBezTo>
                <a:cubicBezTo>
                  <a:pt x="1506026" y="6903"/>
                  <a:pt x="1556568" y="922"/>
                  <a:pt x="1562100" y="0"/>
                </a:cubicBezTo>
                <a:cubicBezTo>
                  <a:pt x="1582230" y="8052"/>
                  <a:pt x="1602155" y="16887"/>
                  <a:pt x="1623060" y="22860"/>
                </a:cubicBezTo>
                <a:cubicBezTo>
                  <a:pt x="1633130" y="25737"/>
                  <a:pt x="1643380" y="27940"/>
                  <a:pt x="1653540" y="30480"/>
                </a:cubicBezTo>
                <a:cubicBezTo>
                  <a:pt x="1661160" y="38100"/>
                  <a:pt x="1665655" y="52513"/>
                  <a:pt x="1676400" y="53340"/>
                </a:cubicBezTo>
                <a:cubicBezTo>
                  <a:pt x="1719604" y="56663"/>
                  <a:pt x="1791728" y="22449"/>
                  <a:pt x="1828800" y="7620"/>
                </a:cubicBezTo>
                <a:cubicBezTo>
                  <a:pt x="1844040" y="15240"/>
                  <a:pt x="1859625" y="22205"/>
                  <a:pt x="1874520" y="30480"/>
                </a:cubicBezTo>
                <a:cubicBezTo>
                  <a:pt x="1882526" y="34928"/>
                  <a:pt x="1888805" y="42504"/>
                  <a:pt x="1897380" y="45720"/>
                </a:cubicBezTo>
                <a:cubicBezTo>
                  <a:pt x="1909507" y="50268"/>
                  <a:pt x="1922705" y="51211"/>
                  <a:pt x="1935480" y="53340"/>
                </a:cubicBezTo>
                <a:cubicBezTo>
                  <a:pt x="2017390" y="66992"/>
                  <a:pt x="1960782" y="53951"/>
                  <a:pt x="2019300" y="68580"/>
                </a:cubicBezTo>
                <a:cubicBezTo>
                  <a:pt x="2026920" y="76200"/>
                  <a:pt x="2033881" y="84541"/>
                  <a:pt x="2042160" y="91440"/>
                </a:cubicBezTo>
                <a:cubicBezTo>
                  <a:pt x="2059637" y="106004"/>
                  <a:pt x="2107205" y="129047"/>
                  <a:pt x="2118360" y="137160"/>
                </a:cubicBezTo>
                <a:cubicBezTo>
                  <a:pt x="2129980" y="145611"/>
                  <a:pt x="2136429" y="160400"/>
                  <a:pt x="2148840" y="167640"/>
                </a:cubicBezTo>
                <a:cubicBezTo>
                  <a:pt x="2167586" y="178575"/>
                  <a:pt x="2190389" y="180795"/>
                  <a:pt x="2209800" y="190500"/>
                </a:cubicBezTo>
                <a:cubicBezTo>
                  <a:pt x="2235381" y="203291"/>
                  <a:pt x="2235394" y="218760"/>
                  <a:pt x="2263140" y="220980"/>
                </a:cubicBezTo>
                <a:cubicBezTo>
                  <a:pt x="2318900" y="225441"/>
                  <a:pt x="2374900" y="226060"/>
                  <a:pt x="2430780" y="228600"/>
                </a:cubicBezTo>
                <a:cubicBezTo>
                  <a:pt x="2451100" y="231140"/>
                  <a:pt x="2471302" y="237497"/>
                  <a:pt x="2491740" y="236220"/>
                </a:cubicBezTo>
                <a:cubicBezTo>
                  <a:pt x="2553055" y="232388"/>
                  <a:pt x="2674620" y="213360"/>
                  <a:pt x="2674620" y="213360"/>
                </a:cubicBezTo>
                <a:cubicBezTo>
                  <a:pt x="2691960" y="204690"/>
                  <a:pt x="2714830" y="190500"/>
                  <a:pt x="2735580" y="190500"/>
                </a:cubicBezTo>
                <a:cubicBezTo>
                  <a:pt x="2758581" y="190500"/>
                  <a:pt x="2781300" y="195580"/>
                  <a:pt x="2804160" y="198120"/>
                </a:cubicBezTo>
                <a:cubicBezTo>
                  <a:pt x="2822798" y="209303"/>
                  <a:pt x="2857315" y="232763"/>
                  <a:pt x="2880360" y="236220"/>
                </a:cubicBezTo>
                <a:cubicBezTo>
                  <a:pt x="2918122" y="241884"/>
                  <a:pt x="2956560" y="241300"/>
                  <a:pt x="2994660" y="243840"/>
                </a:cubicBezTo>
                <a:cubicBezTo>
                  <a:pt x="3002280" y="246380"/>
                  <a:pt x="3009506" y="251994"/>
                  <a:pt x="3017520" y="251460"/>
                </a:cubicBezTo>
                <a:cubicBezTo>
                  <a:pt x="3101248" y="245878"/>
                  <a:pt x="3088212" y="250052"/>
                  <a:pt x="3131820" y="220980"/>
                </a:cubicBezTo>
                <a:cubicBezTo>
                  <a:pt x="3139440" y="223520"/>
                  <a:pt x="3146648" y="228600"/>
                  <a:pt x="3154680" y="228600"/>
                </a:cubicBezTo>
                <a:cubicBezTo>
                  <a:pt x="3170130" y="228600"/>
                  <a:pt x="3185318" y="224332"/>
                  <a:pt x="3200400" y="220980"/>
                </a:cubicBezTo>
                <a:cubicBezTo>
                  <a:pt x="3222606" y="216045"/>
                  <a:pt x="3243487" y="203905"/>
                  <a:pt x="3261360" y="190500"/>
                </a:cubicBezTo>
                <a:cubicBezTo>
                  <a:pt x="3307023" y="156252"/>
                  <a:pt x="3261233" y="175302"/>
                  <a:pt x="3307080" y="160020"/>
                </a:cubicBezTo>
                <a:cubicBezTo>
                  <a:pt x="3510647" y="178526"/>
                  <a:pt x="3317062" y="142893"/>
                  <a:pt x="3421380" y="198120"/>
                </a:cubicBezTo>
                <a:cubicBezTo>
                  <a:pt x="3452647" y="214673"/>
                  <a:pt x="3520440" y="236220"/>
                  <a:pt x="3520440" y="236220"/>
                </a:cubicBezTo>
                <a:cubicBezTo>
                  <a:pt x="3556000" y="233680"/>
                  <a:pt x="3591906" y="223040"/>
                  <a:pt x="3627120" y="228600"/>
                </a:cubicBezTo>
                <a:cubicBezTo>
                  <a:pt x="3643185" y="231137"/>
                  <a:pt x="3651428" y="250460"/>
                  <a:pt x="3665220" y="259080"/>
                </a:cubicBezTo>
                <a:cubicBezTo>
                  <a:pt x="3672031" y="263337"/>
                  <a:pt x="3680740" y="263438"/>
                  <a:pt x="3688080" y="266700"/>
                </a:cubicBezTo>
                <a:cubicBezTo>
                  <a:pt x="3703650" y="273620"/>
                  <a:pt x="3718560" y="281940"/>
                  <a:pt x="3733800" y="289560"/>
                </a:cubicBezTo>
                <a:cubicBezTo>
                  <a:pt x="3815071" y="282787"/>
                  <a:pt x="3862275" y="274402"/>
                  <a:pt x="3947160" y="289560"/>
                </a:cubicBezTo>
                <a:cubicBezTo>
                  <a:pt x="3978788" y="295208"/>
                  <a:pt x="4038600" y="320040"/>
                  <a:pt x="4038600" y="320040"/>
                </a:cubicBezTo>
                <a:cubicBezTo>
                  <a:pt x="4060151" y="309264"/>
                  <a:pt x="4081330" y="295334"/>
                  <a:pt x="4107180" y="297180"/>
                </a:cubicBezTo>
                <a:cubicBezTo>
                  <a:pt x="4130538" y="298848"/>
                  <a:pt x="4152900" y="307340"/>
                  <a:pt x="4175760" y="312420"/>
                </a:cubicBezTo>
                <a:cubicBezTo>
                  <a:pt x="4191000" y="309880"/>
                  <a:pt x="4206823" y="309686"/>
                  <a:pt x="4221480" y="304800"/>
                </a:cubicBezTo>
                <a:cubicBezTo>
                  <a:pt x="4230168" y="301904"/>
                  <a:pt x="4235220" y="290389"/>
                  <a:pt x="4244340" y="289560"/>
                </a:cubicBezTo>
                <a:cubicBezTo>
                  <a:pt x="4264734" y="287706"/>
                  <a:pt x="4284980" y="294640"/>
                  <a:pt x="4305300" y="297180"/>
                </a:cubicBezTo>
                <a:cubicBezTo>
                  <a:pt x="4315400" y="303913"/>
                  <a:pt x="4336525" y="320893"/>
                  <a:pt x="4351020" y="320040"/>
                </a:cubicBezTo>
                <a:cubicBezTo>
                  <a:pt x="4386879" y="317931"/>
                  <a:pt x="4457700" y="304800"/>
                  <a:pt x="4457700" y="304800"/>
                </a:cubicBezTo>
                <a:cubicBezTo>
                  <a:pt x="4488180" y="307340"/>
                  <a:pt x="4519148" y="306422"/>
                  <a:pt x="4549140" y="312420"/>
                </a:cubicBezTo>
                <a:cubicBezTo>
                  <a:pt x="4558120" y="314216"/>
                  <a:pt x="4562907" y="326569"/>
                  <a:pt x="4572000" y="327660"/>
                </a:cubicBezTo>
                <a:cubicBezTo>
                  <a:pt x="4627539" y="334325"/>
                  <a:pt x="4683760" y="332740"/>
                  <a:pt x="4739640" y="335280"/>
                </a:cubicBezTo>
                <a:cubicBezTo>
                  <a:pt x="4800733" y="376009"/>
                  <a:pt x="4721587" y="334037"/>
                  <a:pt x="4785360" y="327660"/>
                </a:cubicBezTo>
                <a:cubicBezTo>
                  <a:pt x="4803760" y="325820"/>
                  <a:pt x="4821157" y="337052"/>
                  <a:pt x="4838700" y="342900"/>
                </a:cubicBezTo>
                <a:cubicBezTo>
                  <a:pt x="4851676" y="347225"/>
                  <a:pt x="4863628" y="354452"/>
                  <a:pt x="4876800" y="358140"/>
                </a:cubicBezTo>
                <a:cubicBezTo>
                  <a:pt x="4927224" y="372259"/>
                  <a:pt x="4979524" y="379681"/>
                  <a:pt x="5029200" y="396240"/>
                </a:cubicBezTo>
                <a:cubicBezTo>
                  <a:pt x="5063701" y="407740"/>
                  <a:pt x="5094632" y="428113"/>
                  <a:pt x="5128260" y="441960"/>
                </a:cubicBezTo>
                <a:cubicBezTo>
                  <a:pt x="5137944" y="445947"/>
                  <a:pt x="5148898" y="446001"/>
                  <a:pt x="5158740" y="449580"/>
                </a:cubicBezTo>
                <a:cubicBezTo>
                  <a:pt x="5176919" y="456191"/>
                  <a:pt x="5194300" y="464820"/>
                  <a:pt x="5212080" y="472440"/>
                </a:cubicBezTo>
                <a:cubicBezTo>
                  <a:pt x="5217160" y="459740"/>
                  <a:pt x="5217648" y="444012"/>
                  <a:pt x="5227320" y="434340"/>
                </a:cubicBezTo>
                <a:cubicBezTo>
                  <a:pt x="5246786" y="414874"/>
                  <a:pt x="5262288" y="431000"/>
                  <a:pt x="5280660" y="434340"/>
                </a:cubicBezTo>
                <a:cubicBezTo>
                  <a:pt x="5300808" y="438003"/>
                  <a:pt x="5321420" y="438593"/>
                  <a:pt x="5341620" y="441960"/>
                </a:cubicBezTo>
                <a:cubicBezTo>
                  <a:pt x="5351950" y="443682"/>
                  <a:pt x="5361796" y="447707"/>
                  <a:pt x="5372100" y="449580"/>
                </a:cubicBezTo>
                <a:cubicBezTo>
                  <a:pt x="5389771" y="452793"/>
                  <a:pt x="5407660" y="454660"/>
                  <a:pt x="5425440" y="457200"/>
                </a:cubicBezTo>
                <a:cubicBezTo>
                  <a:pt x="5433060" y="452120"/>
                  <a:pt x="5439142" y="441960"/>
                  <a:pt x="5448300" y="441960"/>
                </a:cubicBezTo>
                <a:cubicBezTo>
                  <a:pt x="5469384" y="441960"/>
                  <a:pt x="5562159" y="474833"/>
                  <a:pt x="5577840" y="480060"/>
                </a:cubicBezTo>
                <a:cubicBezTo>
                  <a:pt x="5580380" y="469900"/>
                  <a:pt x="5578055" y="456985"/>
                  <a:pt x="5585460" y="449580"/>
                </a:cubicBezTo>
                <a:cubicBezTo>
                  <a:pt x="5616932" y="418108"/>
                  <a:pt x="5625589" y="438199"/>
                  <a:pt x="5654040" y="449580"/>
                </a:cubicBezTo>
                <a:cubicBezTo>
                  <a:pt x="5681644" y="460621"/>
                  <a:pt x="5709920" y="469900"/>
                  <a:pt x="5737860" y="480060"/>
                </a:cubicBezTo>
                <a:cubicBezTo>
                  <a:pt x="5836386" y="463639"/>
                  <a:pt x="5807450" y="486670"/>
                  <a:pt x="5844540" y="449580"/>
                </a:cubicBezTo>
              </a:path>
            </a:pathLst>
          </a:custGeom>
          <a:ln>
            <a:solidFill>
              <a:srgbClr val="9AEE8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A5BF791B-B2AF-F0F9-5BAE-91FB968344AD}"/>
              </a:ext>
            </a:extLst>
          </p:cNvPr>
          <p:cNvSpPr/>
          <p:nvPr/>
        </p:nvSpPr>
        <p:spPr>
          <a:xfrm>
            <a:off x="6467147" y="3142484"/>
            <a:ext cx="1940072" cy="476151"/>
          </a:xfrm>
          <a:prstGeom prst="wedgeRoundRectCallout">
            <a:avLst>
              <a:gd name="adj1" fmla="val -18021"/>
              <a:gd name="adj2" fmla="val 89701"/>
              <a:gd name="adj3" fmla="val 16667"/>
            </a:avLst>
          </a:prstGeom>
          <a:solidFill>
            <a:schemeClr val="bg1">
              <a:alpha val="68000"/>
            </a:schemeClr>
          </a:solidFill>
          <a:ln w="9525">
            <a:solidFill>
              <a:srgbClr val="83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>
                <a:solidFill>
                  <a:schemeClr val="tx1"/>
                </a:solidFill>
              </a:rPr>
              <a:t>January 2016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>
                <a:solidFill>
                  <a:srgbClr val="8EBFEE"/>
                </a:solidFill>
              </a:rPr>
              <a:t>Easticsearch</a:t>
            </a:r>
            <a:r>
              <a:rPr lang="en-US" altLang="zh-CN" sz="1000">
                <a:solidFill>
                  <a:schemeClr val="tx1"/>
                </a:solidFill>
              </a:rPr>
              <a:t>: 77.212</a:t>
            </a:r>
            <a:endParaRPr lang="zh-CN" altLang="en-US" sz="1000">
              <a:solidFill>
                <a:schemeClr val="tx1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FA7E61C-05F9-5EFE-396F-A8C72CEE322A}"/>
              </a:ext>
            </a:extLst>
          </p:cNvPr>
          <p:cNvGrpSpPr/>
          <p:nvPr/>
        </p:nvGrpSpPr>
        <p:grpSpPr>
          <a:xfrm>
            <a:off x="7365562" y="3145935"/>
            <a:ext cx="306247" cy="306247"/>
            <a:chOff x="2471677" y="5147699"/>
            <a:chExt cx="407281" cy="407281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C13F492-FDA0-0847-BEF1-52788CC90BA5}"/>
                </a:ext>
              </a:extLst>
            </p:cNvPr>
            <p:cNvSpPr/>
            <p:nvPr/>
          </p:nvSpPr>
          <p:spPr>
            <a:xfrm>
              <a:off x="2471677" y="5147699"/>
              <a:ext cx="407281" cy="40728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6000"/>
                  </a:schemeClr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57064B9-7F43-1457-E367-5FE701019AF7}"/>
                </a:ext>
              </a:extLst>
            </p:cNvPr>
            <p:cNvSpPr/>
            <p:nvPr/>
          </p:nvSpPr>
          <p:spPr>
            <a:xfrm>
              <a:off x="2566927" y="5242949"/>
              <a:ext cx="216781" cy="216781"/>
            </a:xfrm>
            <a:prstGeom prst="ellipse">
              <a:avLst/>
            </a:prstGeom>
            <a:solidFill>
              <a:srgbClr val="8EBFEE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00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03463 -0.08935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4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51953-F0B3-3675-E136-87D1A3EA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文档</a:t>
            </a:r>
            <a:r>
              <a:rPr lang="en-US" altLang="zh-CN">
                <a:solidFill>
                  <a:srgbClr val="AD2B26"/>
                </a:solidFill>
              </a:rPr>
              <a:t>CRUD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80B90E7-0733-ACFC-62EB-3138600E6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713444"/>
          </a:xfrm>
        </p:spPr>
        <p:txBody>
          <a:bodyPr/>
          <a:lstStyle/>
          <a:p>
            <a:r>
              <a:rPr lang="zh-CN" altLang="en-US"/>
              <a:t>方式一：全量修改，会删除旧文档，添加新文档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方式二：增量修改，修改指定字段值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A33E701-81D9-0122-04EA-2D86DC69B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0972"/>
            <a:ext cx="3404198" cy="1384995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/_doc/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</a:t>
            </a:r>
            <a:r>
              <a:rPr lang="en-US" altLang="zh-CN" sz="1400">
                <a:solidFill>
                  <a:srgbClr val="00B050"/>
                </a:solidFill>
              </a:rPr>
              <a:t>// ...</a:t>
            </a:r>
            <a:r>
              <a:rPr lang="zh-CN" altLang="en-US" sz="1400">
                <a:solidFill>
                  <a:srgbClr val="00B050"/>
                </a:solidFill>
              </a:rPr>
              <a:t> 略</a:t>
            </a:r>
            <a:endParaRPr lang="en-US" altLang="zh-CN" sz="1400">
              <a:solidFill>
                <a:srgbClr val="00B05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6324FD-8A37-4545-6F63-0CEA843E7710}"/>
              </a:ext>
            </a:extLst>
          </p:cNvPr>
          <p:cNvSpPr txBox="1"/>
          <p:nvPr/>
        </p:nvSpPr>
        <p:spPr>
          <a:xfrm>
            <a:off x="7003826" y="1847807"/>
            <a:ext cx="4112409" cy="2031325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黑马程序员高级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035EE692-FC9E-2571-058D-DAA4B7895926}"/>
              </a:ext>
            </a:extLst>
          </p:cNvPr>
          <p:cNvSpPr/>
          <p:nvPr/>
        </p:nvSpPr>
        <p:spPr>
          <a:xfrm>
            <a:off x="5276084" y="2301494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示例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EBFDCB24-81DA-2112-0883-CA7CB8D3D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729154"/>
            <a:ext cx="3404198" cy="1384995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/_update/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"doc"</a:t>
            </a:r>
            <a:r>
              <a:rPr lang="en-US" altLang="zh-CN" sz="1400">
                <a:solidFill>
                  <a:srgbClr val="000000"/>
                </a:solidFill>
              </a:rPr>
              <a:t>: 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     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字段名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新的值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}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2D66F12-94DE-2493-962F-063611C97037}"/>
              </a:ext>
            </a:extLst>
          </p:cNvPr>
          <p:cNvSpPr/>
          <p:nvPr/>
        </p:nvSpPr>
        <p:spPr>
          <a:xfrm>
            <a:off x="5276085" y="4859676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238600-D923-0E5B-17AD-FEB0878CE8F2}"/>
              </a:ext>
            </a:extLst>
          </p:cNvPr>
          <p:cNvSpPr txBox="1"/>
          <p:nvPr/>
        </p:nvSpPr>
        <p:spPr>
          <a:xfrm>
            <a:off x="7003826" y="4729154"/>
            <a:ext cx="4112409" cy="1384995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 /heima/_update/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"doc"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"ZhaoYun@itcast.cn"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9402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创建文档：</a:t>
            </a:r>
            <a:r>
              <a:rPr lang="en-US" altLang="zh-CN" sz="1600"/>
              <a:t>POST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  { json</a:t>
            </a:r>
            <a:r>
              <a:rPr lang="zh-CN" altLang="en-US" sz="1600"/>
              <a:t>文档 </a:t>
            </a:r>
            <a:r>
              <a:rPr lang="en-US" altLang="zh-CN" sz="160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查询文档：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删除文档：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修改文档：</a:t>
            </a:r>
            <a:endParaRPr lang="en-US" altLang="zh-CN" sz="1600"/>
          </a:p>
          <a:p>
            <a:pPr marL="55243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/_doc/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{ json</a:t>
            </a:r>
            <a:r>
              <a:rPr lang="zh-CN" altLang="en-US" sz="1400" b="0">
                <a:solidFill>
                  <a:prstClr val="black"/>
                </a:solidFill>
                <a:latin typeface="+mn-ea"/>
                <a:ea typeface="+mn-ea"/>
              </a:rPr>
              <a:t>文档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}</a:t>
            </a:r>
            <a:endParaRPr lang="en-US" altLang="zh-CN" sz="1400" b="0">
              <a:latin typeface="+mn-ea"/>
              <a:ea typeface="+mn-ea"/>
              <a:cs typeface="阿里巴巴普惠体" panose="00020600040101010101" pitchFamily="18" charset="-122"/>
            </a:endParaRPr>
          </a:p>
          <a:p>
            <a:pPr marL="55243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/_update/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{ "doc": {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37281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23339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文档</a:t>
            </a:r>
            <a:r>
              <a:rPr lang="en-US" altLang="zh-CN">
                <a:solidFill>
                  <a:srgbClr val="3C3D3F"/>
                </a:solidFill>
              </a:rPr>
              <a:t>CRUD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94671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批量处理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11400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批量处理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8BC59A2-FD78-4903-24A7-B5F800EB0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473696"/>
          </a:xfrm>
        </p:spPr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中允许通过一次请求中携带多次文档操作，也就是批量处理，语法格式如下：</a:t>
            </a:r>
            <a:endParaRPr lang="en-US" altLang="zh-CN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4D0576-02FC-4F63-B858-4281E326E768}"/>
              </a:ext>
            </a:extLst>
          </p:cNvPr>
          <p:cNvSpPr txBox="1"/>
          <p:nvPr/>
        </p:nvSpPr>
        <p:spPr>
          <a:xfrm>
            <a:off x="957065" y="2097901"/>
            <a:ext cx="7940751" cy="2833148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POST /_bulk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索引库名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1"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索引库名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1"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索引库名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1"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"delete"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"test"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"2"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"update"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"test"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"doc"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"field2"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"value2"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 }</a:t>
            </a:r>
          </a:p>
        </p:txBody>
      </p:sp>
    </p:spTree>
    <p:extLst>
      <p:ext uri="{BB962C8B-B14F-4D97-AF65-F5344CB8AC3E}">
        <p14:creationId xmlns:p14="http://schemas.microsoft.com/office/powerpoint/2010/main" val="37431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C8C50-9757-DC23-ADB3-78891AB1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DF225-6757-5DAF-2327-C3BE79518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98858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11616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客户端初始化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82948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商品</a:t>
            </a:r>
            <a:r>
              <a:rPr lang="en-US" altLang="zh-CN"/>
              <a:t>Mapping</a:t>
            </a:r>
            <a:r>
              <a:rPr lang="zh-CN" altLang="en-US"/>
              <a:t>映射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854DA046-553D-F082-2E0B-EB366757FCCB}"/>
              </a:ext>
            </a:extLst>
          </p:cNvPr>
          <p:cNvSpPr txBox="1">
            <a:spLocks/>
          </p:cNvSpPr>
          <p:nvPr/>
        </p:nvSpPr>
        <p:spPr>
          <a:xfrm>
            <a:off x="4834162" y="3454280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索引库操作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385D03AA-3140-971F-9549-1D2D10554E4B}"/>
              </a:ext>
            </a:extLst>
          </p:cNvPr>
          <p:cNvSpPr txBox="1">
            <a:spLocks/>
          </p:cNvSpPr>
          <p:nvPr/>
        </p:nvSpPr>
        <p:spPr>
          <a:xfrm>
            <a:off x="4834162" y="4125612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文档操作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45A66FD9-0248-6C6C-45D7-A46B6D301966}"/>
              </a:ext>
            </a:extLst>
          </p:cNvPr>
          <p:cNvSpPr txBox="1">
            <a:spLocks/>
          </p:cNvSpPr>
          <p:nvPr/>
        </p:nvSpPr>
        <p:spPr>
          <a:xfrm>
            <a:off x="4834161" y="4796944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批处理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4216418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79ECE-E1B8-5871-6AE3-ECE39E5A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261FB5-F02E-2AAC-E66E-18CC901CD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目前最新版本是</a:t>
            </a:r>
            <a:r>
              <a:rPr lang="en-US" altLang="zh-CN"/>
              <a:t>8.0</a:t>
            </a:r>
            <a:r>
              <a:rPr lang="zh-CN" altLang="en-US"/>
              <a:t>，其</a:t>
            </a:r>
            <a:r>
              <a:rPr lang="en-US" altLang="zh-CN"/>
              <a:t>Java</a:t>
            </a:r>
            <a:r>
              <a:rPr lang="zh-CN" altLang="en-US"/>
              <a:t>客户端有很大变化。不过大多数企业使用的还是</a:t>
            </a:r>
            <a:r>
              <a:rPr lang="en-US" altLang="zh-CN"/>
              <a:t>8</a:t>
            </a:r>
            <a:r>
              <a:rPr lang="zh-CN" altLang="en-US"/>
              <a:t>以下版本，所以我们选择使用早期的</a:t>
            </a:r>
            <a:r>
              <a:rPr lang="en-US" altLang="zh-CN"/>
              <a:t>JavaRestClient</a:t>
            </a:r>
            <a:r>
              <a:rPr lang="zh-CN" altLang="en-US"/>
              <a:t>客户端来学习。官方文档地址：</a:t>
            </a:r>
            <a:r>
              <a:rPr lang="en-US" altLang="zh-CN">
                <a:hlinkClick r:id="rId2"/>
              </a:rPr>
              <a:t>Elasticsearch Clients | Elastic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CDCEC34-0418-EA9B-64CD-439093B29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4" y="2475240"/>
            <a:ext cx="6840597" cy="38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5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51953-F0B3-3675-E136-87D1A3EA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客户端初始化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72EDEC4D-303A-D22D-3880-FB9C573F3F21}"/>
              </a:ext>
            </a:extLst>
          </p:cNvPr>
          <p:cNvSpPr txBox="1">
            <a:spLocks/>
          </p:cNvSpPr>
          <p:nvPr/>
        </p:nvSpPr>
        <p:spPr>
          <a:xfrm>
            <a:off x="710880" y="1624205"/>
            <a:ext cx="10255591" cy="439366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es</a:t>
            </a:r>
            <a:r>
              <a:rPr lang="zh-CN" altLang="en-US"/>
              <a:t>的</a:t>
            </a:r>
            <a:r>
              <a:rPr lang="zh-CN" altLang="zh-CN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因为</a:t>
            </a:r>
            <a:r>
              <a:rPr lang="en-US" altLang="zh-CN"/>
              <a:t>SpringBoot</a:t>
            </a:r>
            <a:r>
              <a:rPr lang="zh-CN" altLang="en-US"/>
              <a:t>默认的</a:t>
            </a:r>
            <a:r>
              <a:rPr lang="en-US" altLang="zh-CN"/>
              <a:t>ES</a:t>
            </a:r>
            <a:r>
              <a:rPr lang="zh-CN" altLang="en-US"/>
              <a:t>版本是</a:t>
            </a:r>
            <a:r>
              <a:rPr lang="en-US" altLang="zh-CN"/>
              <a:t>7.17.0</a:t>
            </a:r>
            <a:r>
              <a:rPr lang="zh-CN" altLang="en-US"/>
              <a:t>，所以我们需要覆盖默认的</a:t>
            </a:r>
            <a:r>
              <a:rPr lang="en-US" altLang="zh-CN"/>
              <a:t>ES</a:t>
            </a:r>
            <a:r>
              <a:rPr lang="zh-CN" altLang="en-US"/>
              <a:t>版本：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RestHighLevelClient</a:t>
            </a:r>
            <a:r>
              <a:rPr lang="zh-CN" altLang="en-US"/>
              <a:t>：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19F6AFF-0462-5A50-793C-C861E3589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182" y="2167738"/>
            <a:ext cx="8616810" cy="95410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&gt;org.elasticsearch.client&lt;/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&gt;elasticsearch-rest-high-level-client&lt;/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E569CA6-C4C4-32D8-1B6C-EBAD8304F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181" y="3755456"/>
            <a:ext cx="8616809" cy="738664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&gt;7.12.1&lt;/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DA076CD-70DA-F8BB-E415-03CAF736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182" y="5486436"/>
            <a:ext cx="8616809" cy="738664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client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32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11616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客户端初始化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82948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商品</a:t>
            </a:r>
            <a:r>
              <a:rPr lang="en-US" altLang="zh-CN">
                <a:solidFill>
                  <a:srgbClr val="AD2B26"/>
                </a:solidFill>
              </a:rPr>
              <a:t>Mapping</a:t>
            </a:r>
            <a:r>
              <a:rPr lang="zh-CN" altLang="en-US">
                <a:solidFill>
                  <a:srgbClr val="AD2B26"/>
                </a:solidFill>
              </a:rPr>
              <a:t>映射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854DA046-553D-F082-2E0B-EB366757FCCB}"/>
              </a:ext>
            </a:extLst>
          </p:cNvPr>
          <p:cNvSpPr txBox="1">
            <a:spLocks/>
          </p:cNvSpPr>
          <p:nvPr/>
        </p:nvSpPr>
        <p:spPr>
          <a:xfrm>
            <a:off x="4834162" y="3454280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索引库操作</a:t>
            </a:r>
            <a:endParaRPr lang="en-US" altLang="zh-CN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3E4FE369-C56D-57EC-5027-7825EF3D8ED4}"/>
              </a:ext>
            </a:extLst>
          </p:cNvPr>
          <p:cNvSpPr txBox="1">
            <a:spLocks/>
          </p:cNvSpPr>
          <p:nvPr/>
        </p:nvSpPr>
        <p:spPr>
          <a:xfrm>
            <a:off x="4834162" y="4125612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文档操作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DDE6C83C-8078-37CB-6D86-F2F6BEDAEECE}"/>
              </a:ext>
            </a:extLst>
          </p:cNvPr>
          <p:cNvSpPr txBox="1">
            <a:spLocks/>
          </p:cNvSpPr>
          <p:nvPr/>
        </p:nvSpPr>
        <p:spPr>
          <a:xfrm>
            <a:off x="4834161" y="4796944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批处理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7319343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商品</a:t>
            </a:r>
            <a:r>
              <a:rPr lang="en-US" altLang="zh-CN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Mapping</a:t>
            </a: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映射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8BC59A2-FD78-4903-24A7-B5F800EB0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473696"/>
          </a:xfrm>
        </p:spPr>
        <p:txBody>
          <a:bodyPr/>
          <a:lstStyle/>
          <a:p>
            <a:r>
              <a:rPr lang="zh-CN" altLang="en-US"/>
              <a:t>我们要实现商品搜索，那么索引库的字段肯定要满足页面搜索的需求：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CD0634-3C9A-6B11-F348-6B34724D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45" y="2097901"/>
            <a:ext cx="8224404" cy="453126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35CC483A-4AE1-2329-79BA-13586E639224}"/>
              </a:ext>
            </a:extLst>
          </p:cNvPr>
          <p:cNvSpPr/>
          <p:nvPr/>
        </p:nvSpPr>
        <p:spPr>
          <a:xfrm>
            <a:off x="1539645" y="2387065"/>
            <a:ext cx="8224404" cy="1193533"/>
          </a:xfrm>
          <a:prstGeom prst="roundRect">
            <a:avLst>
              <a:gd name="adj" fmla="val 41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753518-4DFB-2D66-0583-6687A0B9CE0D}"/>
              </a:ext>
            </a:extLst>
          </p:cNvPr>
          <p:cNvSpPr txBox="1"/>
          <p:nvPr/>
        </p:nvSpPr>
        <p:spPr>
          <a:xfrm>
            <a:off x="550502" y="2830894"/>
            <a:ext cx="98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</a:rPr>
              <a:t>搜索字段</a:t>
            </a:r>
            <a:endParaRPr lang="zh-CN" altLang="en-US" sz="14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E0F52E1-1589-980E-A150-F4FE7BE9ECC6}"/>
              </a:ext>
            </a:extLst>
          </p:cNvPr>
          <p:cNvSpPr/>
          <p:nvPr/>
        </p:nvSpPr>
        <p:spPr>
          <a:xfrm>
            <a:off x="1539645" y="3630886"/>
            <a:ext cx="1194220" cy="223936"/>
          </a:xfrm>
          <a:prstGeom prst="roundRect">
            <a:avLst>
              <a:gd name="adj" fmla="val 25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A8CEE8-6222-ECC5-6202-CE58B9DD2591}"/>
              </a:ext>
            </a:extLst>
          </p:cNvPr>
          <p:cNvSpPr txBox="1"/>
          <p:nvPr/>
        </p:nvSpPr>
        <p:spPr>
          <a:xfrm>
            <a:off x="550502" y="3588966"/>
            <a:ext cx="98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</a:rPr>
              <a:t>排序字段</a:t>
            </a:r>
            <a:endParaRPr lang="zh-CN" altLang="en-US" sz="14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9EDF24B-7DC5-E4DC-70AC-EC6A518FCFAA}"/>
              </a:ext>
            </a:extLst>
          </p:cNvPr>
          <p:cNvSpPr/>
          <p:nvPr/>
        </p:nvSpPr>
        <p:spPr>
          <a:xfrm>
            <a:off x="1539645" y="3890729"/>
            <a:ext cx="8224404" cy="2733699"/>
          </a:xfrm>
          <a:prstGeom prst="roundRect">
            <a:avLst>
              <a:gd name="adj" fmla="val 28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5A38CB-9552-ADC0-CBC0-796BF9A6F4DB}"/>
              </a:ext>
            </a:extLst>
          </p:cNvPr>
          <p:cNvSpPr txBox="1"/>
          <p:nvPr/>
        </p:nvSpPr>
        <p:spPr>
          <a:xfrm>
            <a:off x="550502" y="5113020"/>
            <a:ext cx="98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</a:rPr>
              <a:t>展示字段</a:t>
            </a:r>
            <a:endParaRPr lang="zh-CN" altLang="en-US" sz="14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2097F55-D98C-FCB0-BFEB-5EBEBBDB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461" y="2133808"/>
            <a:ext cx="5682109" cy="43871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F821446-E588-0256-6340-879A013AA5BC}"/>
              </a:ext>
            </a:extLst>
          </p:cNvPr>
          <p:cNvSpPr txBox="1"/>
          <p:nvPr/>
        </p:nvSpPr>
        <p:spPr>
          <a:xfrm>
            <a:off x="9996755" y="292218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是否需要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FF5348-0D2C-255D-DDEB-867ABEAEB3BC}"/>
              </a:ext>
            </a:extLst>
          </p:cNvPr>
          <p:cNvSpPr txBox="1"/>
          <p:nvPr/>
        </p:nvSpPr>
        <p:spPr>
          <a:xfrm>
            <a:off x="10782990" y="292218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是否搜索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A699E3-3415-078B-0B09-6BB25A60B199}"/>
              </a:ext>
            </a:extLst>
          </p:cNvPr>
          <p:cNvSpPr txBox="1"/>
          <p:nvPr/>
        </p:nvSpPr>
        <p:spPr>
          <a:xfrm>
            <a:off x="10221153" y="3159677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B8DE36-68E6-31AD-7CE4-D123B26B754D}"/>
              </a:ext>
            </a:extLst>
          </p:cNvPr>
          <p:cNvSpPr txBox="1"/>
          <p:nvPr/>
        </p:nvSpPr>
        <p:spPr>
          <a:xfrm>
            <a:off x="10988726" y="3159677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789220-FB84-6BA2-C123-1C9F9665E2E6}"/>
              </a:ext>
            </a:extLst>
          </p:cNvPr>
          <p:cNvSpPr txBox="1"/>
          <p:nvPr/>
        </p:nvSpPr>
        <p:spPr>
          <a:xfrm>
            <a:off x="10222964" y="3394422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A1A540-3777-53E0-1AF2-4F225176BA47}"/>
              </a:ext>
            </a:extLst>
          </p:cNvPr>
          <p:cNvSpPr txBox="1"/>
          <p:nvPr/>
        </p:nvSpPr>
        <p:spPr>
          <a:xfrm>
            <a:off x="10990537" y="3394422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93BC74D-4271-40B2-B6E9-059B451E81AE}"/>
              </a:ext>
            </a:extLst>
          </p:cNvPr>
          <p:cNvSpPr txBox="1"/>
          <p:nvPr/>
        </p:nvSpPr>
        <p:spPr>
          <a:xfrm>
            <a:off x="10221153" y="4348540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52704B5-20CA-199C-BD49-0AA440683CF6}"/>
              </a:ext>
            </a:extLst>
          </p:cNvPr>
          <p:cNvSpPr txBox="1"/>
          <p:nvPr/>
        </p:nvSpPr>
        <p:spPr>
          <a:xfrm>
            <a:off x="10988726" y="4348540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9171147-A15D-DA67-01F5-B10367B01E8F}"/>
              </a:ext>
            </a:extLst>
          </p:cNvPr>
          <p:cNvSpPr txBox="1"/>
          <p:nvPr/>
        </p:nvSpPr>
        <p:spPr>
          <a:xfrm>
            <a:off x="10221153" y="4587127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279368E-08F0-AC04-AEC5-8615931C190A}"/>
              </a:ext>
            </a:extLst>
          </p:cNvPr>
          <p:cNvSpPr txBox="1"/>
          <p:nvPr/>
        </p:nvSpPr>
        <p:spPr>
          <a:xfrm>
            <a:off x="10988726" y="4587127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D1A0A91-A3E7-897B-AC25-0DE50D4B99A7}"/>
              </a:ext>
            </a:extLst>
          </p:cNvPr>
          <p:cNvSpPr txBox="1"/>
          <p:nvPr/>
        </p:nvSpPr>
        <p:spPr>
          <a:xfrm>
            <a:off x="10221153" y="3634728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0240" name="文本框 10239">
            <a:extLst>
              <a:ext uri="{FF2B5EF4-FFF2-40B4-BE49-F238E27FC236}">
                <a16:creationId xmlns:a16="http://schemas.microsoft.com/office/drawing/2014/main" id="{E70F040B-88DF-2DB7-A100-635D9DCDA155}"/>
              </a:ext>
            </a:extLst>
          </p:cNvPr>
          <p:cNvSpPr txBox="1"/>
          <p:nvPr/>
        </p:nvSpPr>
        <p:spPr>
          <a:xfrm>
            <a:off x="10988726" y="3634728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0241" name="文本框 10240">
            <a:extLst>
              <a:ext uri="{FF2B5EF4-FFF2-40B4-BE49-F238E27FC236}">
                <a16:creationId xmlns:a16="http://schemas.microsoft.com/office/drawing/2014/main" id="{B9588F1F-EE23-2DEC-A371-B1837DE7929E}"/>
              </a:ext>
            </a:extLst>
          </p:cNvPr>
          <p:cNvSpPr txBox="1"/>
          <p:nvPr/>
        </p:nvSpPr>
        <p:spPr>
          <a:xfrm>
            <a:off x="10221153" y="5061679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0243" name="文本框 10242">
            <a:extLst>
              <a:ext uri="{FF2B5EF4-FFF2-40B4-BE49-F238E27FC236}">
                <a16:creationId xmlns:a16="http://schemas.microsoft.com/office/drawing/2014/main" id="{C4DD702A-E8C0-7C38-DC47-C804FB10CD2E}"/>
              </a:ext>
            </a:extLst>
          </p:cNvPr>
          <p:cNvSpPr txBox="1"/>
          <p:nvPr/>
        </p:nvSpPr>
        <p:spPr>
          <a:xfrm>
            <a:off x="10988726" y="5061679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0244" name="文本框 10243">
            <a:extLst>
              <a:ext uri="{FF2B5EF4-FFF2-40B4-BE49-F238E27FC236}">
                <a16:creationId xmlns:a16="http://schemas.microsoft.com/office/drawing/2014/main" id="{0CA1686D-44FB-E4C4-DD1C-EAF5D4AB10F3}"/>
              </a:ext>
            </a:extLst>
          </p:cNvPr>
          <p:cNvSpPr txBox="1"/>
          <p:nvPr/>
        </p:nvSpPr>
        <p:spPr>
          <a:xfrm>
            <a:off x="10221153" y="6260030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0245" name="文本框 10244">
            <a:extLst>
              <a:ext uri="{FF2B5EF4-FFF2-40B4-BE49-F238E27FC236}">
                <a16:creationId xmlns:a16="http://schemas.microsoft.com/office/drawing/2014/main" id="{688C0582-FE83-75DC-D2A1-92CACB483381}"/>
              </a:ext>
            </a:extLst>
          </p:cNvPr>
          <p:cNvSpPr txBox="1"/>
          <p:nvPr/>
        </p:nvSpPr>
        <p:spPr>
          <a:xfrm>
            <a:off x="10988726" y="6260030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0246" name="文本框 10245">
            <a:extLst>
              <a:ext uri="{FF2B5EF4-FFF2-40B4-BE49-F238E27FC236}">
                <a16:creationId xmlns:a16="http://schemas.microsoft.com/office/drawing/2014/main" id="{A78DF106-BEF5-8E8A-72C5-8AAC2D37A207}"/>
              </a:ext>
            </a:extLst>
          </p:cNvPr>
          <p:cNvSpPr txBox="1"/>
          <p:nvPr/>
        </p:nvSpPr>
        <p:spPr>
          <a:xfrm>
            <a:off x="10221153" y="4107452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0247" name="文本框 10246">
            <a:extLst>
              <a:ext uri="{FF2B5EF4-FFF2-40B4-BE49-F238E27FC236}">
                <a16:creationId xmlns:a16="http://schemas.microsoft.com/office/drawing/2014/main" id="{08A58E8F-512C-AB66-CFF6-E4271B2887D8}"/>
              </a:ext>
            </a:extLst>
          </p:cNvPr>
          <p:cNvSpPr txBox="1"/>
          <p:nvPr/>
        </p:nvSpPr>
        <p:spPr>
          <a:xfrm>
            <a:off x="10221153" y="5297714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0248" name="文本框 10247">
            <a:extLst>
              <a:ext uri="{FF2B5EF4-FFF2-40B4-BE49-F238E27FC236}">
                <a16:creationId xmlns:a16="http://schemas.microsoft.com/office/drawing/2014/main" id="{64457C3D-A2C4-14A5-2CD8-AF8670346A33}"/>
              </a:ext>
            </a:extLst>
          </p:cNvPr>
          <p:cNvSpPr txBox="1"/>
          <p:nvPr/>
        </p:nvSpPr>
        <p:spPr>
          <a:xfrm>
            <a:off x="10221153" y="5530093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0249" name="文本框 10248">
            <a:extLst>
              <a:ext uri="{FF2B5EF4-FFF2-40B4-BE49-F238E27FC236}">
                <a16:creationId xmlns:a16="http://schemas.microsoft.com/office/drawing/2014/main" id="{2395C476-51A4-BAF5-EF7B-14D613DF0E72}"/>
              </a:ext>
            </a:extLst>
          </p:cNvPr>
          <p:cNvSpPr txBox="1"/>
          <p:nvPr/>
        </p:nvSpPr>
        <p:spPr>
          <a:xfrm>
            <a:off x="10988726" y="5530093"/>
            <a:ext cx="3583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✔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710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to="0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rand(0.125)-0.06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0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r+rand(-180)+90"/>
                                          </p:val>
                                        </p:tav>
                                        <p:tav tm="100000">
                                          <p:val>
                                            <p:strVal val="#ppt_r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/>
      <p:bldP spid="6" grpId="0" animBg="1"/>
      <p:bldP spid="7" grpId="0"/>
      <p:bldP spid="10" grpId="0" animBg="1"/>
      <p:bldP spid="11" grpId="0"/>
      <p:bldP spid="20" grpId="0"/>
      <p:bldP spid="21" grpId="0"/>
      <p:bldP spid="14" grpId="0"/>
      <p:bldP spid="22" grpId="0"/>
      <p:bldP spid="23" grpId="0"/>
      <p:bldP spid="24" grpId="0"/>
      <p:bldP spid="25" grpId="0"/>
      <p:bldP spid="26" grpId="0"/>
      <p:bldP spid="29" grpId="0"/>
      <p:bldP spid="30" grpId="0"/>
      <p:bldP spid="31" grpId="0"/>
      <p:bldP spid="10240" grpId="0"/>
      <p:bldP spid="10241" grpId="0"/>
      <p:bldP spid="10243" grpId="0"/>
      <p:bldP spid="10244" grpId="0"/>
      <p:bldP spid="10245" grpId="0"/>
      <p:bldP spid="10246" grpId="0"/>
      <p:bldP spid="10247" grpId="0"/>
      <p:bldP spid="10248" grpId="0"/>
      <p:bldP spid="102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88A00E-2A73-36C5-DBE9-F9E98226D1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364343"/>
            <a:ext cx="5973761" cy="3476171"/>
          </a:xfrm>
        </p:spPr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/>
              <a:t>elasticsearch</a:t>
            </a:r>
          </a:p>
          <a:p>
            <a:r>
              <a:rPr kumimoji="1" lang="zh-CN" altLang="en-US"/>
              <a:t>索引库操作</a:t>
            </a:r>
            <a:endParaRPr kumimoji="1" lang="en-US" altLang="zh-CN"/>
          </a:p>
          <a:p>
            <a:r>
              <a:rPr kumimoji="1" lang="zh-CN" altLang="en-US"/>
              <a:t>文档操作</a:t>
            </a:r>
            <a:endParaRPr kumimoji="1" lang="en-US" altLang="zh-CN"/>
          </a:p>
          <a:p>
            <a:r>
              <a:rPr kumimoji="1" lang="en-US" altLang="zh-CN"/>
              <a:t>RestAPI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1026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11616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客户端初始化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82948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商品</a:t>
            </a:r>
            <a:r>
              <a:rPr lang="en-US" altLang="zh-CN"/>
              <a:t>Mapping</a:t>
            </a:r>
            <a:r>
              <a:rPr lang="zh-CN" altLang="en-US"/>
              <a:t>映射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854DA046-553D-F082-2E0B-EB366757FCCB}"/>
              </a:ext>
            </a:extLst>
          </p:cNvPr>
          <p:cNvSpPr txBox="1">
            <a:spLocks/>
          </p:cNvSpPr>
          <p:nvPr/>
        </p:nvSpPr>
        <p:spPr>
          <a:xfrm>
            <a:off x="4834162" y="3454280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索引库操作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88F2C7B-8CCB-8220-4860-EFFFCAD64FA7}"/>
              </a:ext>
            </a:extLst>
          </p:cNvPr>
          <p:cNvSpPr txBox="1">
            <a:spLocks/>
          </p:cNvSpPr>
          <p:nvPr/>
        </p:nvSpPr>
        <p:spPr>
          <a:xfrm>
            <a:off x="4834162" y="4125612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文档操作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FEE5A79-B9CD-DF79-1F97-DF9F7FF10844}"/>
              </a:ext>
            </a:extLst>
          </p:cNvPr>
          <p:cNvSpPr txBox="1">
            <a:spLocks/>
          </p:cNvSpPr>
          <p:nvPr/>
        </p:nvSpPr>
        <p:spPr>
          <a:xfrm>
            <a:off x="4834161" y="4796944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批处理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0992495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索引库操作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8BC59A2-FD78-4903-24A7-B5F800EB0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473696"/>
          </a:xfrm>
        </p:spPr>
        <p:txBody>
          <a:bodyPr/>
          <a:lstStyle/>
          <a:p>
            <a:r>
              <a:rPr lang="zh-CN" altLang="en-US"/>
              <a:t>创建索引库的</a:t>
            </a:r>
            <a:r>
              <a:rPr lang="en-US" altLang="zh-CN"/>
              <a:t>JavaAPI</a:t>
            </a:r>
            <a:r>
              <a:rPr lang="zh-CN" altLang="en-US"/>
              <a:t>与</a:t>
            </a:r>
            <a:r>
              <a:rPr lang="en-US" altLang="zh-CN"/>
              <a:t>Restful</a:t>
            </a:r>
            <a:r>
              <a:rPr lang="zh-CN" altLang="en-US"/>
              <a:t>接口</a:t>
            </a:r>
            <a:r>
              <a:rPr lang="en-US" altLang="zh-CN"/>
              <a:t>API</a:t>
            </a:r>
            <a:r>
              <a:rPr lang="zh-CN" altLang="en-US"/>
              <a:t>对比：</a:t>
            </a:r>
            <a:endParaRPr lang="en-US" altLang="zh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F80CC-573E-CCD4-25DA-D1CDA238C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421" y="2725216"/>
            <a:ext cx="6519924" cy="2556534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testCreateIndex()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items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请求参数，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是静态常量字符串，内容是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格式请求体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.indices().create(request,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4298BF-7B7D-B0AD-334D-56E47015C851}"/>
              </a:ext>
            </a:extLst>
          </p:cNvPr>
          <p:cNvSpPr/>
          <p:nvPr/>
        </p:nvSpPr>
        <p:spPr>
          <a:xfrm>
            <a:off x="1378195" y="3619656"/>
            <a:ext cx="5848350" cy="2571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AB2303B-6FD1-BF73-7DBD-719FA7B7BA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750170" y="1429005"/>
            <a:ext cx="2553103" cy="219065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7D331E6-69D6-0913-48BD-8DF455F050D9}"/>
              </a:ext>
            </a:extLst>
          </p:cNvPr>
          <p:cNvSpPr/>
          <p:nvPr/>
        </p:nvSpPr>
        <p:spPr>
          <a:xfrm>
            <a:off x="1347208" y="4151297"/>
            <a:ext cx="5848350" cy="25717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6DEE720-27BB-2271-D2E6-DC5F8FF8ACAB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7195558" y="3990178"/>
            <a:ext cx="1107715" cy="289707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A1A74FF-E18D-BBF9-DC67-4A67461516D2}"/>
              </a:ext>
            </a:extLst>
          </p:cNvPr>
          <p:cNvSpPr/>
          <p:nvPr/>
        </p:nvSpPr>
        <p:spPr>
          <a:xfrm>
            <a:off x="2111620" y="4724466"/>
            <a:ext cx="84772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4F3A52B-60D8-6D48-9023-AA62C095BE5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535482" y="4981641"/>
            <a:ext cx="1" cy="443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E6310F9-EC77-70D2-5498-AD054CFFB76A}"/>
              </a:ext>
            </a:extLst>
          </p:cNvPr>
          <p:cNvSpPr txBox="1"/>
          <p:nvPr/>
        </p:nvSpPr>
        <p:spPr>
          <a:xfrm>
            <a:off x="1777903" y="5425206"/>
            <a:ext cx="1515158" cy="41549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返回的对象中包含</a:t>
            </a:r>
            <a:endParaRPr lang="en-US" altLang="zh-CN" sz="1050"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索引库操作的所有方法</a:t>
            </a:r>
            <a:endParaRPr lang="zh-CN" altLang="en-US" sz="1050" dirty="0">
              <a:latin typeface="+mn-lt"/>
              <a:ea typeface="+mn-e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B59A3DD-850D-AF8C-F5F9-356C76F8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924" y="1309028"/>
            <a:ext cx="2904063" cy="51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54732ED-02C2-DF59-9319-7D22098DF5BC}"/>
              </a:ext>
            </a:extLst>
          </p:cNvPr>
          <p:cNvSpPr/>
          <p:nvPr/>
        </p:nvSpPr>
        <p:spPr>
          <a:xfrm>
            <a:off x="8303273" y="1535722"/>
            <a:ext cx="2877306" cy="4908911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0BA72F-6CA9-0F62-8560-0AB443951020}"/>
              </a:ext>
            </a:extLst>
          </p:cNvPr>
          <p:cNvSpPr/>
          <p:nvPr/>
        </p:nvSpPr>
        <p:spPr>
          <a:xfrm>
            <a:off x="8303273" y="1309027"/>
            <a:ext cx="2889714" cy="2399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51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11" grpId="0" animBg="1"/>
      <p:bldP spid="16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97148-A126-E58B-A553-9ECB27A8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B6E966-835E-3257-10DE-CFF4759E3B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删除索引库：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r>
              <a:rPr lang="zh-CN" altLang="en-US"/>
              <a:t>查询索引库信息：</a:t>
            </a: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E965F8-9D7F-D1D9-B97E-108FE7502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66" y="2092664"/>
            <a:ext cx="7411538" cy="162858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969574-7824-0F23-E8F3-7C2B7B98F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566" y="4440613"/>
            <a:ext cx="7411538" cy="162858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zh-CN" sz="1200" b="0" i="1" u="none" strike="noStrike" cap="none" normalizeH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26B03C-473F-8D59-B2F8-67D6CF20F33E}"/>
              </a:ext>
            </a:extLst>
          </p:cNvPr>
          <p:cNvSpPr/>
          <p:nvPr/>
        </p:nvSpPr>
        <p:spPr>
          <a:xfrm>
            <a:off x="3118229" y="3226079"/>
            <a:ext cx="577792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103F37F-A3AA-F2B2-5639-FF008011DF0B}"/>
              </a:ext>
            </a:extLst>
          </p:cNvPr>
          <p:cNvCxnSpPr/>
          <p:nvPr/>
        </p:nvCxnSpPr>
        <p:spPr>
          <a:xfrm>
            <a:off x="1582911" y="2989089"/>
            <a:ext cx="5071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A2D7886-AAFB-6345-1468-3BA017907DC7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2090057" y="2989089"/>
            <a:ext cx="1317068" cy="236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D620C30-03B3-257E-1EBA-C0EBE1651E9E}"/>
              </a:ext>
            </a:extLst>
          </p:cNvPr>
          <p:cNvSpPr/>
          <p:nvPr/>
        </p:nvSpPr>
        <p:spPr>
          <a:xfrm>
            <a:off x="3132673" y="5590209"/>
            <a:ext cx="278112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78FF593-AF94-A127-223F-FFA87F65E368}"/>
              </a:ext>
            </a:extLst>
          </p:cNvPr>
          <p:cNvCxnSpPr>
            <a:cxnSpLocks/>
          </p:cNvCxnSpPr>
          <p:nvPr/>
        </p:nvCxnSpPr>
        <p:spPr>
          <a:xfrm>
            <a:off x="1567543" y="5347033"/>
            <a:ext cx="2843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0F795E8-D43C-0396-C3F5-02083F91F38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851852" y="5347033"/>
            <a:ext cx="1419877" cy="243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938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DE4B79-A55F-EC10-E1BF-3ACE8F6AD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索引库操作的基本步骤：</a:t>
            </a:r>
            <a:endParaRPr lang="en-US" altLang="zh-CN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/>
              <a:t>创建</a:t>
            </a:r>
            <a:r>
              <a:rPr lang="en-US" altLang="zh-CN" sz="1600"/>
              <a:t>XxxIndexRequest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</a:t>
            </a:r>
            <a:r>
              <a:rPr lang="zh-CN" altLang="en-US" sz="1600"/>
              <a:t>请求参数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/>
              <a:t> Create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#indices().xxx()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get(exists)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58426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11616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客户端初始化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82948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商品</a:t>
            </a:r>
            <a:r>
              <a:rPr lang="en-US" altLang="zh-CN"/>
              <a:t>Mapping</a:t>
            </a:r>
            <a:r>
              <a:rPr lang="zh-CN" altLang="en-US"/>
              <a:t>映射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854DA046-553D-F082-2E0B-EB366757FCCB}"/>
              </a:ext>
            </a:extLst>
          </p:cNvPr>
          <p:cNvSpPr txBox="1">
            <a:spLocks/>
          </p:cNvSpPr>
          <p:nvPr/>
        </p:nvSpPr>
        <p:spPr>
          <a:xfrm>
            <a:off x="4834162" y="3454280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索引库操作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88F2C7B-8CCB-8220-4860-EFFFCAD64FA7}"/>
              </a:ext>
            </a:extLst>
          </p:cNvPr>
          <p:cNvSpPr txBox="1">
            <a:spLocks/>
          </p:cNvSpPr>
          <p:nvPr/>
        </p:nvSpPr>
        <p:spPr>
          <a:xfrm>
            <a:off x="4834162" y="4125612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文档操作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FEE5A79-B9CD-DF79-1F97-DF9F7FF10844}"/>
              </a:ext>
            </a:extLst>
          </p:cNvPr>
          <p:cNvSpPr txBox="1">
            <a:spLocks/>
          </p:cNvSpPr>
          <p:nvPr/>
        </p:nvSpPr>
        <p:spPr>
          <a:xfrm>
            <a:off x="4834161" y="4796944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批处理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2057406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FE623-2CE1-0153-DF67-CAC5D46F70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新增文档的</a:t>
            </a:r>
            <a:r>
              <a:rPr lang="en-US" altLang="zh-CN"/>
              <a:t>JavaAPI</a:t>
            </a:r>
            <a:r>
              <a:rPr lang="zh-CN" altLang="en-US"/>
              <a:t>如下：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BD57702-22AC-F2B0-5022-E40544688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81" y="2318417"/>
            <a:ext cx="7215250" cy="2556534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testIndexDocument()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).id(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zh-CN" alt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{\"name\": \"Jack\", \"age\": 21}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.index(request,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86ACC55-11E0-29AF-B1E3-38E4E9CEF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00" y="2723208"/>
            <a:ext cx="2613887" cy="14555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14B2FC3-474B-EE15-ACDD-AAE68787E6B4}"/>
              </a:ext>
            </a:extLst>
          </p:cNvPr>
          <p:cNvSpPr/>
          <p:nvPr/>
        </p:nvSpPr>
        <p:spPr>
          <a:xfrm>
            <a:off x="1249865" y="3222381"/>
            <a:ext cx="5848350" cy="2571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59414A7-345C-B8FD-E8E2-A466C175801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098215" y="3012385"/>
            <a:ext cx="1515316" cy="33858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6A9BE02-7B38-6CF5-D237-BFFBE3866538}"/>
              </a:ext>
            </a:extLst>
          </p:cNvPr>
          <p:cNvSpPr/>
          <p:nvPr/>
        </p:nvSpPr>
        <p:spPr>
          <a:xfrm>
            <a:off x="1218877" y="3744497"/>
            <a:ext cx="6651703" cy="28575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E159F0B-2846-2754-1A1F-C0C760E109D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870580" y="3819028"/>
            <a:ext cx="720920" cy="6834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6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FE623-2CE1-0153-DF67-CAC5D46F70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删除文档的</a:t>
            </a:r>
            <a:r>
              <a:rPr lang="en-US" altLang="zh-CN"/>
              <a:t>JavaAPI</a:t>
            </a:r>
            <a:r>
              <a:rPr lang="zh-CN" altLang="en-US"/>
              <a:t>如下：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451CB3A-BAB2-7933-80EF-30AC9282D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926" y="2086388"/>
            <a:ext cx="6882773" cy="175323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删除文档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31A785-F5EB-D0CC-A958-0D40AFE0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21" y="2086388"/>
            <a:ext cx="2205336" cy="291996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43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FE623-2CE1-0153-DF67-CAC5D46F70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查询文档包含查询和解析响应结果两部分。对应的</a:t>
            </a:r>
            <a:r>
              <a:rPr lang="en-US" altLang="zh-CN"/>
              <a:t>JavaAPI</a:t>
            </a:r>
            <a:r>
              <a:rPr lang="zh-CN" altLang="en-US"/>
              <a:t>如下：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03390E-BDAC-9DB7-1CCB-792A2B3D5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004" y="2481553"/>
            <a:ext cx="6786626" cy="2713500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testGetDocumentById()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，得到结果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GetResponse response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.get(request,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解析结果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 json = response.getSourceAsString();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D7344D-CBA1-291D-256D-D4ED04BB3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299" y="3320271"/>
            <a:ext cx="2659610" cy="2552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1F56438-3301-C724-91C7-E2B390634821}"/>
              </a:ext>
            </a:extLst>
          </p:cNvPr>
          <p:cNvSpPr/>
          <p:nvPr/>
        </p:nvSpPr>
        <p:spPr>
          <a:xfrm>
            <a:off x="1833929" y="4178375"/>
            <a:ext cx="4067175" cy="30480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53D18A8-300B-531D-5CBB-2DEC3E345DA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929804" y="2790509"/>
            <a:ext cx="1451495" cy="57831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91C29DD-46DC-D654-3DFC-2DD420C9F0C9}"/>
              </a:ext>
            </a:extLst>
          </p:cNvPr>
          <p:cNvSpPr/>
          <p:nvPr/>
        </p:nvSpPr>
        <p:spPr>
          <a:xfrm>
            <a:off x="1850267" y="3216422"/>
            <a:ext cx="5079537" cy="3048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2588CFA-8872-589A-CAE4-BA418C9ECB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901104" y="4330775"/>
            <a:ext cx="2719451" cy="988479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121EE30-F1DD-27FD-8649-085248EE2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299" y="2615234"/>
            <a:ext cx="2446232" cy="35055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35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FE623-2CE1-0153-DF67-CAC5D46F70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修改文档数据有两种方式：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方式一：全量更新。再次写入</a:t>
            </a:r>
            <a:r>
              <a:rPr lang="en-US" altLang="zh-CN"/>
              <a:t>id</a:t>
            </a:r>
            <a:r>
              <a:rPr lang="zh-CN" altLang="en-US"/>
              <a:t>一样的文档，就会删除旧文档，添加新文档。与新增的</a:t>
            </a:r>
            <a:r>
              <a:rPr lang="en-US" altLang="zh-CN"/>
              <a:t>JavaAPI</a:t>
            </a:r>
            <a:r>
              <a:rPr lang="zh-CN" altLang="en-US"/>
              <a:t>一致。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方式二：局部更新。只更新指定部分字段。</a:t>
            </a:r>
            <a:endParaRPr lang="en-US" altLang="zh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EF5913-F126-96A0-ED21-AA228664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004" y="3124977"/>
            <a:ext cx="6224650" cy="2953565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testUpdateDocumentById()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准备参数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，每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个参数为一对 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value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request.doc(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age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18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Rose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更新文档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.update(request,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6295C-183A-A741-E410-8A6AD240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392" y="3854934"/>
            <a:ext cx="2735817" cy="1493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319F16-7536-5682-3E1D-EC9854C3862A}"/>
              </a:ext>
            </a:extLst>
          </p:cNvPr>
          <p:cNvSpPr/>
          <p:nvPr/>
        </p:nvSpPr>
        <p:spPr>
          <a:xfrm>
            <a:off x="1744949" y="3873984"/>
            <a:ext cx="5784929" cy="25766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3B069C-5273-B19A-98D9-68121886D5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9878" y="4002818"/>
            <a:ext cx="904876" cy="12883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3541CE5-A285-6ECF-C806-70DB4CFF15B4}"/>
              </a:ext>
            </a:extLst>
          </p:cNvPr>
          <p:cNvSpPr/>
          <p:nvPr/>
        </p:nvSpPr>
        <p:spPr>
          <a:xfrm>
            <a:off x="1744951" y="4407877"/>
            <a:ext cx="4927678" cy="94070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5B8146F-D4F0-B784-A9AE-22FF43031EC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672629" y="4758736"/>
            <a:ext cx="1628775" cy="11949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5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DE4B79-A55F-EC10-E1BF-3ACE8F6AD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文档操作的基本步骤：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准备参数（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Index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解析结果（</a:t>
            </a:r>
            <a:r>
              <a:rPr lang="en-US" altLang="zh-CN" sz="1600"/>
              <a:t>Get</a:t>
            </a:r>
            <a:r>
              <a:rPr lang="zh-CN" altLang="en-US" sz="1600"/>
              <a:t>时需要）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35385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C3E09-28BD-EF9A-DC51-05F08F00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/>
              <a:t>elasticsearch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D3087-C42F-3D69-B6D0-9325517A1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00870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11616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客户端初始化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05953FE-8DEA-688B-781F-604602A26051}"/>
              </a:ext>
            </a:extLst>
          </p:cNvPr>
          <p:cNvSpPr txBox="1">
            <a:spLocks/>
          </p:cNvSpPr>
          <p:nvPr/>
        </p:nvSpPr>
        <p:spPr>
          <a:xfrm>
            <a:off x="4834163" y="2782948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商品</a:t>
            </a:r>
            <a:r>
              <a:rPr lang="en-US" altLang="zh-CN"/>
              <a:t>Mapping</a:t>
            </a:r>
            <a:r>
              <a:rPr lang="zh-CN" altLang="en-US"/>
              <a:t>映射</a:t>
            </a:r>
            <a:endParaRPr lang="en-US" altLang="zh-CN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854DA046-553D-F082-2E0B-EB366757FCCB}"/>
              </a:ext>
            </a:extLst>
          </p:cNvPr>
          <p:cNvSpPr txBox="1">
            <a:spLocks/>
          </p:cNvSpPr>
          <p:nvPr/>
        </p:nvSpPr>
        <p:spPr>
          <a:xfrm>
            <a:off x="4834162" y="3454280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3C3D3F"/>
                </a:solidFill>
              </a:rPr>
              <a:t>索引库操作</a:t>
            </a:r>
            <a:endParaRPr lang="en-US" altLang="zh-CN">
              <a:solidFill>
                <a:srgbClr val="3C3D3F"/>
              </a:solidFill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88F2C7B-8CCB-8220-4860-EFFFCAD64FA7}"/>
              </a:ext>
            </a:extLst>
          </p:cNvPr>
          <p:cNvSpPr txBox="1">
            <a:spLocks/>
          </p:cNvSpPr>
          <p:nvPr/>
        </p:nvSpPr>
        <p:spPr>
          <a:xfrm>
            <a:off x="4834162" y="4125612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文档操作</a:t>
            </a:r>
            <a:endParaRPr lang="en-US" altLang="zh-CN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FEE5A79-B9CD-DF79-1F97-DF9F7FF10844}"/>
              </a:ext>
            </a:extLst>
          </p:cNvPr>
          <p:cNvSpPr txBox="1">
            <a:spLocks/>
          </p:cNvSpPr>
          <p:nvPr/>
        </p:nvSpPr>
        <p:spPr>
          <a:xfrm>
            <a:off x="4834161" y="4796944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AD2B26"/>
                </a:solidFill>
              </a:rPr>
              <a:t>批处理</a:t>
            </a:r>
            <a:endParaRPr lang="en-US" altLang="zh-CN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15640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批处理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B62713C-0233-9D5F-318D-BDE0A0D5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0703" y="2097901"/>
            <a:ext cx="77724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ADACB68-FF65-9356-35DC-2786266D25D6}"/>
              </a:ext>
            </a:extLst>
          </p:cNvPr>
          <p:cNvSpPr txBox="1"/>
          <p:nvPr/>
        </p:nvSpPr>
        <p:spPr>
          <a:xfrm>
            <a:off x="5716429" y="2156797"/>
            <a:ext cx="5383365" cy="3941144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POST /_bulk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索引库名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1"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索引库名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1"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索引库名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1"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"delete"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"test"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"2"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"update"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"test"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"doc"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"field2"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"value2"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 }</a:t>
            </a:r>
          </a:p>
        </p:txBody>
      </p:sp>
    </p:spTree>
    <p:extLst>
      <p:ext uri="{BB962C8B-B14F-4D97-AF65-F5344CB8AC3E}">
        <p14:creationId xmlns:p14="http://schemas.microsoft.com/office/powerpoint/2010/main" val="408368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批处理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8BC59A2-FD78-4903-24A7-B5F800EB0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473696"/>
          </a:xfrm>
        </p:spPr>
        <p:txBody>
          <a:bodyPr/>
          <a:lstStyle/>
          <a:p>
            <a:r>
              <a:rPr lang="zh-CN" altLang="en-US"/>
              <a:t>批处理代码流程与之前类似，只不过构建请求会用到一个名为</a:t>
            </a:r>
            <a:r>
              <a:rPr lang="en-US" altLang="zh-CN"/>
              <a:t>BulkRequest</a:t>
            </a:r>
            <a:r>
              <a:rPr lang="zh-CN" altLang="en-US"/>
              <a:t>来封装普通的</a:t>
            </a:r>
            <a:r>
              <a:rPr lang="en-US" altLang="zh-CN"/>
              <a:t>CRUD</a:t>
            </a:r>
            <a:r>
              <a:rPr lang="zh-CN" altLang="en-US"/>
              <a:t>请求：</a:t>
            </a:r>
            <a:endParaRPr lang="en-US" altLang="zh-CN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B62713C-0233-9D5F-318D-BDE0A0D5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2097901"/>
            <a:ext cx="77724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BA6AC0-6EFE-F656-1CFE-C8F34A6A03F5}"/>
              </a:ext>
            </a:extLst>
          </p:cNvPr>
          <p:cNvSpPr txBox="1"/>
          <p:nvPr/>
        </p:nvSpPr>
        <p:spPr>
          <a:xfrm>
            <a:off x="6302579" y="2379534"/>
            <a:ext cx="5383365" cy="3941144"/>
          </a:xfrm>
          <a:prstGeom prst="rect">
            <a:avLst/>
          </a:prstGeom>
          <a:solidFill>
            <a:srgbClr val="F9FBF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POST /_bulk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索引库名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1"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索引库名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1"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索引库名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1"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Source code pro" panose="020B0509030403020204" pitchFamily="49" charset="0"/>
              </a:rPr>
              <a:t>字段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Source code pro" panose="020B0509030403020204" pitchFamily="49" charset="0"/>
              </a:rPr>
              <a:t>值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2"</a:t>
            </a:r>
            <a:r>
              <a:rPr lang="zh-CN" altLang="en-US" sz="1200">
                <a:solidFill>
                  <a:srgbClr val="000000"/>
                </a:solidFill>
                <a:latin typeface="Source code pro" panose="020B0509030403020204" pitchFamily="49" charset="0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"delete"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"test"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"2"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} }</a:t>
            </a:r>
          </a:p>
          <a:p>
            <a:pPr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"update"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"_id"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"1"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,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"_index"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"test"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 }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{ 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"doc"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{</a:t>
            </a:r>
            <a:r>
              <a:rPr lang="en-US" altLang="zh-CN" sz="1200">
                <a:solidFill>
                  <a:srgbClr val="0451A5"/>
                </a:solidFill>
                <a:latin typeface="Source code pro" panose="020B0509030403020204" pitchFamily="49" charset="0"/>
              </a:rPr>
              <a:t>"field2"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: </a:t>
            </a:r>
            <a:r>
              <a:rPr lang="en-US" altLang="zh-CN" sz="1200">
                <a:solidFill>
                  <a:srgbClr val="A31515"/>
                </a:solidFill>
                <a:latin typeface="Source code pro" panose="020B0509030403020204" pitchFamily="49" charset="0"/>
              </a:rPr>
              <a:t>"value2"</a:t>
            </a: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} }</a:t>
            </a:r>
          </a:p>
        </p:txBody>
      </p:sp>
    </p:spTree>
    <p:extLst>
      <p:ext uri="{BB962C8B-B14F-4D97-AF65-F5344CB8AC3E}">
        <p14:creationId xmlns:p14="http://schemas.microsoft.com/office/powerpoint/2010/main" val="1978997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93821FF-39FC-44A5-B636-60B1C3CC2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50"/>
            <a:ext cx="10698163" cy="40005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AD2A26"/>
                </a:solidFill>
                <a:latin typeface="Alibaba PuHuiTi Medium" panose="00020600040101010101" pitchFamily="18" charset="-122"/>
                <a:ea typeface="Alibaba PuHuiTi Medium" panose="00020600040101010101" pitchFamily="18" charset="-122"/>
                <a:cs typeface="Alibaba PuHuiTi Medium" panose="00020600040101010101" pitchFamily="18" charset="-122"/>
              </a:rPr>
              <a:t>批处理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8BC59A2-FD78-4903-24A7-B5F800EB0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473696"/>
          </a:xfrm>
        </p:spPr>
        <p:txBody>
          <a:bodyPr/>
          <a:lstStyle/>
          <a:p>
            <a:r>
              <a:rPr lang="zh-CN" altLang="en-US"/>
              <a:t>批处理的</a:t>
            </a:r>
            <a:r>
              <a:rPr lang="en-US" altLang="zh-CN"/>
              <a:t>API</a:t>
            </a:r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EFDE36F-8570-B6AE-5027-5EDA2CE29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58" y="2261606"/>
            <a:ext cx="8850923" cy="3180679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cs typeface="JetBrains Mono" panose="02000009000000000000" pitchFamily="49" charset="0"/>
              </a:rPr>
              <a:t>@Test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cs typeface="JetBrains Mono" panose="02000009000000000000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testBulk()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JetBrains Mono" panose="02000009000000000000" pitchFamily="49" charset="0"/>
              </a:rPr>
              <a:t>// 1.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  <a:t>创建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BulkRequest request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BulkRequest();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JetBrains Mono" panose="02000009000000000000" pitchFamily="49" charset="0"/>
              </a:rPr>
              <a:t>// 2.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  <a:t>添加要批量提交的请求：这里添加了两个新增文档的请求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cs typeface="JetBrains Mono" panose="02000009000000000000" pitchFamily="49" charset="0"/>
              </a:rPr>
              <a:t>"</a:t>
            </a: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cs typeface="JetBrains Mono" panose="02000009000000000000" pitchFamily="49" charset="0"/>
              </a:rPr>
              <a:t>indexName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cs typeface="JetBrains Mono" panose="02000009000000000000" pitchFamily="49" charset="0"/>
              </a:rPr>
              <a:t>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cs typeface="JetBrains Mono" panose="02000009000000000000" pitchFamily="49" charset="0"/>
              </a:rPr>
              <a:t>"101"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cs typeface="JetBrains Mono" panose="02000009000000000000" pitchFamily="49" charset="0"/>
              </a:rPr>
              <a:t>"json source"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    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cs typeface="JetBrains Mono" panose="02000009000000000000" pitchFamily="49" charset="0"/>
              </a:rPr>
              <a:t>"</a:t>
            </a:r>
            <a:r>
              <a:rPr lang="en-US" altLang="zh-CN" sz="1400" b="1">
                <a:solidFill>
                  <a:srgbClr val="008000"/>
                </a:solidFill>
                <a:cs typeface="JetBrains Mono" panose="02000009000000000000" pitchFamily="49" charset="0"/>
              </a:rPr>
              <a:t> indexName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cs typeface="JetBrains Mono" panose="02000009000000000000" pitchFamily="49" charset="0"/>
              </a:rPr>
              <a:t>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cs typeface="JetBrains Mono" panose="02000009000000000000" pitchFamily="49" charset="0"/>
              </a:rPr>
              <a:t>"102"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cs typeface="JetBrains Mono" panose="02000009000000000000" pitchFamily="49" charset="0"/>
              </a:rPr>
              <a:t>"json source2"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JetBrains Mono" panose="02000009000000000000" pitchFamily="49" charset="0"/>
              </a:rPr>
              <a:t>// 3.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  <a:t>发起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cs typeface="Courier New" panose="020703090202050204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.bulk(request, RequestOptions.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cs typeface="JetBrains Mono" panose="02000009000000000000" pitchFamily="49" charset="0"/>
              </a:rPr>
              <a:t>DEFAULT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JetBrains Mono" panose="02000009000000000000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384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02757-DEC0-DE02-C24D-CFAD32B83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163" y="2107897"/>
            <a:ext cx="5973761" cy="6713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认识和安装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D9937F3-5E83-298A-C547-05C12DB9F49E}"/>
              </a:ext>
            </a:extLst>
          </p:cNvPr>
          <p:cNvSpPr txBox="1">
            <a:spLocks/>
          </p:cNvSpPr>
          <p:nvPr/>
        </p:nvSpPr>
        <p:spPr>
          <a:xfrm>
            <a:off x="4834163" y="3413927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/>
              <a:t>IK</a:t>
            </a:r>
            <a:r>
              <a:rPr lang="zh-CN" altLang="en-US"/>
              <a:t>分词器</a:t>
            </a:r>
            <a:endParaRPr lang="en-US" altLang="zh-CN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EDC3397-FD13-FA41-D103-C7E1B0AFD881}"/>
              </a:ext>
            </a:extLst>
          </p:cNvPr>
          <p:cNvSpPr txBox="1">
            <a:spLocks/>
          </p:cNvSpPr>
          <p:nvPr/>
        </p:nvSpPr>
        <p:spPr>
          <a:xfrm>
            <a:off x="4834163" y="2760912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倒排索引</a:t>
            </a:r>
            <a:endParaRPr lang="en-US" altLang="zh-CN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5D729230-544A-460C-EA3C-B7F527FE66CA}"/>
              </a:ext>
            </a:extLst>
          </p:cNvPr>
          <p:cNvSpPr txBox="1">
            <a:spLocks/>
          </p:cNvSpPr>
          <p:nvPr/>
        </p:nvSpPr>
        <p:spPr>
          <a:xfrm>
            <a:off x="4834163" y="4066941"/>
            <a:ext cx="5973761" cy="671332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基础概念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7508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E9B8C-80B9-CB20-CE40-D0001CDF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认识和安装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5EAC64B-47FA-7B30-8D7B-D9AAA2D2FECD}"/>
              </a:ext>
            </a:extLst>
          </p:cNvPr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D937FD7-3536-2B84-DF81-98A000812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60" b="98377" l="9331" r="95335">
                        <a14:foregroundMark x1="40162" y1="7708" x2="40162" y2="7708"/>
                        <a14:foregroundMark x1="43611" y1="4665" x2="43611" y2="4665"/>
                        <a14:foregroundMark x1="49696" y1="94726" x2="49696" y2="94726"/>
                        <a14:foregroundMark x1="80122" y1="97769" x2="80122" y2="97769"/>
                        <a14:foregroundMark x1="95335" y1="98377" x2="95335" y2="98377"/>
                        <a14:foregroundMark x1="27586" y1="97160" x2="27586" y2="9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270" y="2277705"/>
            <a:ext cx="3544225" cy="35442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占位符 6">
            <a:extLst>
              <a:ext uri="{FF2B5EF4-FFF2-40B4-BE49-F238E27FC236}">
                <a16:creationId xmlns:a16="http://schemas.microsoft.com/office/drawing/2014/main" id="{8B8D2F3F-93F7-EC0C-AB8A-2A906F41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9376095" cy="1142384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Lucene</a:t>
            </a:r>
            <a:r>
              <a:rPr lang="zh-CN" altLang="en-US"/>
              <a:t>是一个</a:t>
            </a:r>
            <a:r>
              <a:rPr lang="en-US" altLang="zh-CN"/>
              <a:t>Java</a:t>
            </a:r>
            <a:r>
              <a:rPr lang="zh-CN" altLang="en-US"/>
              <a:t>语言的搜索引擎类库，是</a:t>
            </a:r>
            <a:r>
              <a:rPr lang="en-US" altLang="zh-CN"/>
              <a:t>Apache</a:t>
            </a:r>
            <a:r>
              <a:rPr lang="zh-CN" altLang="en-US"/>
              <a:t>公司的顶级项目，由</a:t>
            </a:r>
            <a:r>
              <a:rPr lang="en-US" altLang="zh-CN"/>
              <a:t>DougCutting</a:t>
            </a:r>
            <a:r>
              <a:rPr lang="zh-CN" altLang="en-US"/>
              <a:t>于</a:t>
            </a:r>
            <a:r>
              <a:rPr lang="en-US" altLang="zh-CN"/>
              <a:t>1999</a:t>
            </a:r>
            <a:r>
              <a:rPr lang="zh-CN" altLang="en-US"/>
              <a:t>年研发。官网地址：</a:t>
            </a:r>
            <a:r>
              <a:rPr lang="en-US" altLang="zh-CN">
                <a:hlinkClick r:id="rId4"/>
              </a:rPr>
              <a:t>https://lucene.apache.org/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Lucene</a:t>
            </a:r>
            <a:r>
              <a:rPr lang="zh-CN" altLang="en-US"/>
              <a:t>的优势：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易扩展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高性能（基于倒排索引）</a:t>
            </a:r>
            <a:endParaRPr lang="en-US" altLang="zh-CN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A845A7-26A3-C076-4266-C84F295F8A78}"/>
              </a:ext>
            </a:extLst>
          </p:cNvPr>
          <p:cNvSpPr txBox="1"/>
          <p:nvPr/>
        </p:nvSpPr>
        <p:spPr>
          <a:xfrm>
            <a:off x="9794279" y="222719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Doug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D72B35-BD1D-6F69-A529-A5DF806C428A}"/>
              </a:ext>
            </a:extLst>
          </p:cNvPr>
          <p:cNvSpPr txBox="1"/>
          <p:nvPr/>
        </p:nvSpPr>
        <p:spPr>
          <a:xfrm>
            <a:off x="6615885" y="6344081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Cutting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1C0DDEB-1CC4-702D-BB84-1D500DD576F2}"/>
              </a:ext>
            </a:extLst>
          </p:cNvPr>
          <p:cNvSpPr/>
          <p:nvPr/>
        </p:nvSpPr>
        <p:spPr>
          <a:xfrm>
            <a:off x="0" y="5566475"/>
            <a:ext cx="12192000" cy="1216335"/>
          </a:xfrm>
          <a:custGeom>
            <a:avLst/>
            <a:gdLst>
              <a:gd name="connsiteX0" fmla="*/ 12192000 w 12192000"/>
              <a:gd name="connsiteY0" fmla="*/ 0 h 1216335"/>
              <a:gd name="connsiteX1" fmla="*/ 12192000 w 12192000"/>
              <a:gd name="connsiteY1" fmla="*/ 1216335 h 1216335"/>
              <a:gd name="connsiteX2" fmla="*/ 0 w 12192000"/>
              <a:gd name="connsiteY2" fmla="*/ 1216335 h 1216335"/>
              <a:gd name="connsiteX3" fmla="*/ 0 w 12192000"/>
              <a:gd name="connsiteY3" fmla="*/ 638091 h 121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216335">
                <a:moveTo>
                  <a:pt x="12192000" y="0"/>
                </a:moveTo>
                <a:lnTo>
                  <a:pt x="12192000" y="1216335"/>
                </a:lnTo>
                <a:lnTo>
                  <a:pt x="0" y="1216335"/>
                </a:lnTo>
                <a:lnTo>
                  <a:pt x="0" y="6380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1DB35F1-8E5E-9763-DFAE-F369F7F32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47" b="89404" l="1883" r="92678">
                        <a14:foregroundMark x1="85356" y1="65563" x2="85356" y2="65563"/>
                        <a14:foregroundMark x1="89749" y1="73510" x2="88703" y2="74172"/>
                        <a14:foregroundMark x1="78033" y1="56954" x2="78033" y2="56954"/>
                        <a14:foregroundMark x1="79916" y1="57616" x2="90795" y2="73510"/>
                        <a14:foregroundMark x1="90795" y1="73510" x2="76360" y2="86093"/>
                        <a14:foregroundMark x1="65063" y1="78146" x2="52929" y2="77483"/>
                        <a14:foregroundMark x1="52929" y1="77483" x2="44142" y2="68212"/>
                        <a14:foregroundMark x1="13550" y1="28477" x2="35146" y2="50331"/>
                        <a14:foregroundMark x1="11586" y1="26490" x2="13550" y2="28477"/>
                        <a14:foregroundMark x1="10278" y1="25166" x2="11586" y2="26490"/>
                        <a14:foregroundMark x1="9623" y1="24503" x2="10278" y2="25166"/>
                        <a14:foregroundMark x1="43933" y1="20530" x2="43933" y2="20530"/>
                        <a14:foregroundMark x1="48326" y1="19205" x2="48326" y2="19205"/>
                        <a14:foregroundMark x1="11506" y1="53642" x2="11506" y2="53642"/>
                        <a14:foregroundMark x1="6485" y1="20530" x2="6485" y2="20530"/>
                        <a14:foregroundMark x1="10698" y1="25166" x2="11088" y2="25828"/>
                        <a14:foregroundMark x1="9918" y1="23841" x2="10698" y2="25166"/>
                        <a14:foregroundMark x1="2510" y1="11258" x2="9918" y2="23841"/>
                        <a14:foregroundMark x1="11088" y1="25828" x2="11088" y2="25828"/>
                        <a14:foregroundMark x1="91632" y1="70199" x2="86402" y2="82119"/>
                        <a14:foregroundMark x1="90377" y1="81457" x2="92887" y2="74834"/>
                        <a14:foregroundMark x1="15654" y1="25166" x2="15900" y2="26490"/>
                        <a14:foregroundMark x1="15408" y1="23841" x2="15654" y2="25166"/>
                        <a14:foregroundMark x1="15162" y1="22517" x2="15408" y2="23841"/>
                        <a14:foregroundMark x1="14177" y1="17219" x2="15162" y2="22517"/>
                        <a14:foregroundMark x1="13808" y1="15232" x2="14177" y2="17219"/>
                        <a14:foregroundMark x1="16299" y1="28477" x2="17155" y2="39073"/>
                        <a14:foregroundMark x1="16138" y1="26490" x2="16299" y2="28477"/>
                        <a14:foregroundMark x1="16031" y1="25166" x2="16138" y2="26490"/>
                        <a14:foregroundMark x1="15924" y1="23841" x2="16031" y2="25166"/>
                        <a14:foregroundMark x1="15817" y1="22517" x2="15924" y2="23841"/>
                        <a14:foregroundMark x1="15389" y1="17219" x2="15817" y2="22517"/>
                        <a14:foregroundMark x1="15068" y1="13245" x2="15389" y2="17219"/>
                        <a14:foregroundMark x1="14961" y1="11921" x2="15068" y2="13245"/>
                        <a14:foregroundMark x1="14854" y1="10596" x2="14961" y2="11921"/>
                        <a14:foregroundMark x1="12552" y1="12583" x2="12552" y2="12583"/>
                        <a14:foregroundMark x1="13180" y1="10596" x2="13180" y2="10596"/>
                        <a14:foregroundMark x1="16736" y1="11921" x2="16736" y2="11921"/>
                        <a14:foregroundMark x1="14854" y1="7947" x2="14854" y2="7947"/>
                        <a14:backgroundMark x1="17573" y1="17219" x2="17573" y2="17219"/>
                        <a14:backgroundMark x1="17364" y1="22517" x2="17364" y2="22517"/>
                        <a14:backgroundMark x1="17155" y1="28477" x2="17155" y2="28477"/>
                        <a14:backgroundMark x1="12552" y1="23841" x2="12552" y2="23841"/>
                        <a14:backgroundMark x1="13389" y1="25166" x2="13389" y2="25166"/>
                        <a14:backgroundMark x1="14017" y1="26490" x2="14017" y2="26490"/>
                        <a14:backgroundMark x1="10460" y1="30464" x2="10460" y2="30464"/>
                        <a14:backgroundMark x1="79498" y1="55629" x2="79498" y2="55629"/>
                        <a14:backgroundMark x1="77406" y1="53642" x2="77406" y2="53642"/>
                        <a14:backgroundMark x1="32636" y1="17881" x2="32636" y2="17881"/>
                        <a14:backgroundMark x1="36192" y1="19868" x2="36192" y2="19868"/>
                        <a14:backgroundMark x1="14017" y1="10596" x2="14017" y2="10596"/>
                        <a14:backgroundMark x1="14017" y1="13245" x2="14017" y2="13245"/>
                        <a14:backgroundMark x1="12134" y1="11921" x2="12134" y2="11921"/>
                        <a14:backgroundMark x1="12343" y1="13245" x2="12343" y2="13245"/>
                        <a14:backgroundMark x1="15063" y1="7285" x2="15063" y2="72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882" y="5738381"/>
            <a:ext cx="3544226" cy="111961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863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9713 -0.5460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6" grpId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E9B8C-80B9-CB20-CE40-D0001CDF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B60004"/>
                </a:solidFill>
              </a:rPr>
              <a:t>认识和安装</a:t>
            </a:r>
            <a:endParaRPr lang="en-US" altLang="zh-CN">
              <a:solidFill>
                <a:srgbClr val="B60004"/>
              </a:solidFill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A3509A9-5169-33F2-B26E-21FD82CBAF02}"/>
              </a:ext>
            </a:extLst>
          </p:cNvPr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Picture 2" descr="Shay Banon | Elastic">
            <a:extLst>
              <a:ext uri="{FF2B5EF4-FFF2-40B4-BE49-F238E27FC236}">
                <a16:creationId xmlns:a16="http://schemas.microsoft.com/office/drawing/2014/main" id="{28A88197-A736-9C10-E2B3-F8635FA3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9000" l="667" r="96667">
                        <a14:foregroundMark x1="60333" y1="93333" x2="60333" y2="93333"/>
                        <a14:foregroundMark x1="27667" y1="77000" x2="18000" y2="92333"/>
                        <a14:foregroundMark x1="18000" y1="92333" x2="72333" y2="98333"/>
                        <a14:foregroundMark x1="72333" y1="98333" x2="91667" y2="88000"/>
                        <a14:foregroundMark x1="91667" y1="88000" x2="75972" y2="76871"/>
                        <a14:foregroundMark x1="70667" y1="76333" x2="72000" y2="94333"/>
                        <a14:foregroundMark x1="88333" y1="77667" x2="88333" y2="77667"/>
                        <a14:foregroundMark x1="85667" y1="76667" x2="96667" y2="89000"/>
                        <a14:foregroundMark x1="96667" y1="89000" x2="85667" y2="97333"/>
                        <a14:foregroundMark x1="8333" y1="86333" x2="9000" y2="88667"/>
                        <a14:foregroundMark x1="5333" y1="89667" x2="12667" y2="98333"/>
                        <a14:foregroundMark x1="3667" y1="93333" x2="4667" y2="98333"/>
                        <a14:foregroundMark x1="82222" y1="73280" x2="86667" y2="74333"/>
                        <a14:foregroundMark x1="39000" y1="9333" x2="49667" y2="9667"/>
                        <a14:foregroundMark x1="35333" y1="58000" x2="52333" y2="69333"/>
                        <a14:foregroundMark x1="52333" y1="69333" x2="60667" y2="65000"/>
                        <a14:foregroundMark x1="667" y1="94667" x2="2000" y2="99000"/>
                        <a14:foregroundMark x1="34333" y1="57000" x2="34333" y2="57000"/>
                        <a14:foregroundMark x1="35000" y1="59000" x2="35000" y2="59000"/>
                        <a14:foregroundMark x1="66333" y1="60000" x2="66333" y2="60000"/>
                        <a14:foregroundMark x1="66333" y1="55333" x2="66333" y2="55333"/>
                        <a14:backgroundMark x1="16667" y1="46667" x2="28000" y2="62333"/>
                        <a14:backgroundMark x1="28000" y1="62333" x2="9667" y2="74000"/>
                        <a14:backgroundMark x1="9667" y1="74000" x2="14000" y2="44000"/>
                        <a14:backgroundMark x1="14000" y1="44000" x2="15333" y2="43000"/>
                        <a14:backgroundMark x1="22667" y1="38333" x2="22333" y2="44333"/>
                        <a14:backgroundMark x1="4333" y1="39667" x2="21667" y2="34333"/>
                        <a14:backgroundMark x1="21667" y1="34333" x2="21667" y2="34000"/>
                        <a14:backgroundMark x1="74000" y1="69000" x2="83000" y2="72333"/>
                        <a14:backgroundMark x1="82000" y1="72667" x2="82000" y2="72667"/>
                        <a14:backgroundMark x1="82667" y1="72667" x2="82667" y2="72667"/>
                        <a14:backgroundMark x1="68333" y1="60333" x2="68333" y2="60333"/>
                        <a14:backgroundMark x1="22667" y1="75333" x2="22667" y2="75333"/>
                        <a14:backgroundMark x1="12667" y1="78333" x2="12667" y2="78333"/>
                        <a14:backgroundMark x1="84333" y1="73333" x2="84333" y2="73333"/>
                        <a14:backgroundMark x1="85333" y1="73000" x2="85333" y2="73000"/>
                        <a14:backgroundMark x1="86000" y1="73333" x2="86000" y2="73333"/>
                        <a14:backgroundMark x1="87333" y1="73000" x2="87333" y2="73000"/>
                        <a14:backgroundMark x1="88667" y1="73000" x2="88667" y2="73000"/>
                        <a14:backgroundMark x1="82667" y1="73333" x2="82667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33" y="2638815"/>
            <a:ext cx="3815637" cy="381563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05303BB-BEFC-FA19-7CE3-884CADBF9981}"/>
              </a:ext>
            </a:extLst>
          </p:cNvPr>
          <p:cNvSpPr/>
          <p:nvPr/>
        </p:nvSpPr>
        <p:spPr>
          <a:xfrm>
            <a:off x="0" y="5541553"/>
            <a:ext cx="12199321" cy="1235766"/>
          </a:xfrm>
          <a:custGeom>
            <a:avLst/>
            <a:gdLst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209207 h 1671311"/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053177 h 1671311"/>
              <a:gd name="connsiteX4" fmla="*/ 12199321 w 12199321"/>
              <a:gd name="connsiteY4" fmla="*/ 0 h 167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9321" h="1671311">
                <a:moveTo>
                  <a:pt x="12199321" y="0"/>
                </a:moveTo>
                <a:lnTo>
                  <a:pt x="12199321" y="1671311"/>
                </a:lnTo>
                <a:lnTo>
                  <a:pt x="0" y="1671311"/>
                </a:lnTo>
                <a:lnTo>
                  <a:pt x="0" y="1053177"/>
                </a:lnTo>
                <a:cubicBezTo>
                  <a:pt x="4066440" y="650108"/>
                  <a:pt x="8132881" y="403069"/>
                  <a:pt x="121993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03C3404C-A815-85FE-B7F3-E5E7846A71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4" y="1697392"/>
            <a:ext cx="6823995" cy="2179560"/>
          </a:xfrm>
        </p:spPr>
        <p:txBody>
          <a:bodyPr/>
          <a:lstStyle/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Shay Banon</a:t>
            </a:r>
            <a:r>
              <a:rPr lang="zh-CN" altLang="en-US"/>
              <a:t>基于</a:t>
            </a:r>
            <a:r>
              <a:rPr lang="en-US" altLang="zh-CN"/>
              <a:t>Lucene</a:t>
            </a:r>
            <a:r>
              <a:rPr lang="zh-CN" altLang="en-US"/>
              <a:t>开发了</a:t>
            </a:r>
            <a:r>
              <a:rPr lang="en-US" altLang="zh-CN"/>
              <a:t>Compass</a:t>
            </a:r>
          </a:p>
          <a:p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Shay Banon </a:t>
            </a:r>
            <a:r>
              <a:rPr lang="zh-CN" altLang="en-US"/>
              <a:t>重写了</a:t>
            </a:r>
            <a:r>
              <a:rPr lang="en-US" altLang="zh-CN"/>
              <a:t>Compass</a:t>
            </a:r>
            <a:r>
              <a:rPr lang="zh-CN" altLang="en-US"/>
              <a:t>，取名为</a:t>
            </a:r>
            <a:r>
              <a:rPr lang="en-US" altLang="zh-CN"/>
              <a:t>Elasticsearch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官网地址</a:t>
            </a:r>
            <a:r>
              <a:rPr lang="en-US" altLang="zh-CN"/>
              <a:t>: </a:t>
            </a:r>
            <a:r>
              <a:rPr lang="en-US" altLang="zh-CN">
                <a:hlinkClick r:id="rId4"/>
              </a:rPr>
              <a:t>https://www.elastic.co/cn/</a:t>
            </a:r>
            <a:r>
              <a:rPr lang="en-US" altLang="zh-CN"/>
              <a:t> </a:t>
            </a:r>
            <a:r>
              <a:rPr lang="zh-CN" altLang="en-US"/>
              <a:t>，目前最新的版本是：</a:t>
            </a:r>
            <a:r>
              <a:rPr lang="en-US" altLang="zh-CN">
                <a:highlight>
                  <a:srgbClr val="83B9ED"/>
                </a:highlight>
              </a:rPr>
              <a:t>8.x.x</a:t>
            </a:r>
          </a:p>
          <a:p>
            <a:r>
              <a:rPr lang="en-US" altLang="zh-CN"/>
              <a:t>elasticsearch</a:t>
            </a:r>
            <a:r>
              <a:rPr lang="zh-CN" altLang="en-US"/>
              <a:t>具备下列优势：</a:t>
            </a:r>
            <a:endParaRPr lang="en-US" altLang="zh-CN"/>
          </a:p>
          <a:p>
            <a:pPr marL="64488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>
                <a:latin typeface="+mn-ea"/>
                <a:ea typeface="+mn-ea"/>
                <a:cs typeface="阿里巴巴普惠体" panose="00020600040101010101" pitchFamily="18" charset="-122"/>
              </a:rPr>
              <a:t>支持分布式，可水平扩展</a:t>
            </a:r>
            <a:endParaRPr lang="en-US" altLang="zh-CN">
              <a:latin typeface="+mn-ea"/>
              <a:ea typeface="+mn-ea"/>
            </a:endParaRPr>
          </a:p>
          <a:p>
            <a:pPr marL="64488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>
                <a:latin typeface="+mn-ea"/>
                <a:ea typeface="+mn-ea"/>
                <a:cs typeface="阿里巴巴普惠体" panose="00020600040101010101" pitchFamily="18" charset="-122"/>
              </a:rPr>
              <a:t>提供</a:t>
            </a:r>
            <a:r>
              <a:rPr lang="en-US" altLang="zh-CN" b="0">
                <a:latin typeface="+mn-ea"/>
                <a:ea typeface="+mn-ea"/>
                <a:cs typeface="阿里巴巴普惠体" panose="00020600040101010101" pitchFamily="18" charset="-122"/>
              </a:rPr>
              <a:t>Restful</a:t>
            </a:r>
            <a:r>
              <a:rPr lang="zh-CN" altLang="en-US" b="0">
                <a:latin typeface="+mn-ea"/>
                <a:ea typeface="+mn-ea"/>
                <a:cs typeface="阿里巴巴普惠体" panose="00020600040101010101" pitchFamily="18" charset="-122"/>
              </a:rPr>
              <a:t>接口，可被任何语言调用</a:t>
            </a:r>
            <a:endParaRPr lang="en-US" altLang="zh-CN" b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7E1B46-C341-3553-FB24-8DE109E73860}"/>
              </a:ext>
            </a:extLst>
          </p:cNvPr>
          <p:cNvSpPr txBox="1"/>
          <p:nvPr/>
        </p:nvSpPr>
        <p:spPr>
          <a:xfrm>
            <a:off x="7106246" y="554155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Shay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72C82B-B073-B9C6-2922-A6EEBE95A3A1}"/>
              </a:ext>
            </a:extLst>
          </p:cNvPr>
          <p:cNvSpPr txBox="1"/>
          <p:nvPr/>
        </p:nvSpPr>
        <p:spPr>
          <a:xfrm>
            <a:off x="10041154" y="2888456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Banon</a:t>
            </a:r>
          </a:p>
        </p:txBody>
      </p:sp>
      <p:pic>
        <p:nvPicPr>
          <p:cNvPr id="11" name="图形 10">
            <a:hlinkClick r:id="rId4"/>
            <a:extLst>
              <a:ext uri="{FF2B5EF4-FFF2-40B4-BE49-F238E27FC236}">
                <a16:creationId xmlns:a16="http://schemas.microsoft.com/office/drawing/2014/main" id="{E100AE35-0997-546F-DB89-1B108C39D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5071" y="5840989"/>
            <a:ext cx="2608037" cy="8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6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931 -0.4430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-221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9" grpId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8667;#1026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8667;#1026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8667;#1026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8667;#1026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8667;#1026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8667;#1026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8667;#1026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8667;#1026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8667;#10268;"/>
</p:tagLst>
</file>

<file path=ppt/theme/theme1.xml><?xml version="1.0" encoding="utf-8"?>
<a:theme xmlns:a="http://schemas.openxmlformats.org/drawingml/2006/main" name="双元模板v2.0.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双元模板v2.0.1" id="{1F65F0D9-8D98-4814-8657-8CB04C0E3909}" vid="{0654D3CB-10AB-4CF2-8D78-0C108F0687BF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双元模板v2.0.1</Template>
  <TotalTime>15094</TotalTime>
  <Words>4731</Words>
  <Application>Microsoft Office PowerPoint</Application>
  <PresentationFormat>宽屏</PresentationFormat>
  <Paragraphs>816</Paragraphs>
  <Slides>63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63</vt:i4>
      </vt:variant>
    </vt:vector>
  </HeadingPairs>
  <TitlesOfParts>
    <vt:vector size="89" baseType="lpstr">
      <vt:lpstr>Alibaba PuHuiTi B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Arial</vt:lpstr>
      <vt:lpstr>Calibri</vt:lpstr>
      <vt:lpstr>Consolas</vt:lpstr>
      <vt:lpstr>Courier New</vt:lpstr>
      <vt:lpstr>JetBrains Mono</vt:lpstr>
      <vt:lpstr>Lucida Calligraphy</vt:lpstr>
      <vt:lpstr>Segoe UI</vt:lpstr>
      <vt:lpstr>Source code pro</vt:lpstr>
      <vt:lpstr>Source code pro</vt:lpstr>
      <vt:lpstr>Verdana</vt:lpstr>
      <vt:lpstr>Wingdings</vt:lpstr>
      <vt:lpstr>双元模板v2.0.1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Elasticsearch</vt:lpstr>
      <vt:lpstr>Elasticsearch</vt:lpstr>
      <vt:lpstr>Elasticsearch</vt:lpstr>
      <vt:lpstr>Elasticsearch</vt:lpstr>
      <vt:lpstr>PowerPoint 演示文稿</vt:lpstr>
      <vt:lpstr>初识elasticsearch</vt:lpstr>
      <vt:lpstr>PowerPoint 演示文稿</vt:lpstr>
      <vt:lpstr>认识和安装</vt:lpstr>
      <vt:lpstr>认识和安装</vt:lpstr>
      <vt:lpstr>认识和安装</vt:lpstr>
      <vt:lpstr>认识和安装</vt:lpstr>
      <vt:lpstr>PowerPoint 演示文稿</vt:lpstr>
      <vt:lpstr>倒排索引</vt:lpstr>
      <vt:lpstr>倒排索引</vt:lpstr>
      <vt:lpstr>PowerPoint 演示文稿</vt:lpstr>
      <vt:lpstr>PowerPoint 演示文稿</vt:lpstr>
      <vt:lpstr>IK分词器</vt:lpstr>
      <vt:lpstr>IK分词器</vt:lpstr>
      <vt:lpstr>IK分词器</vt:lpstr>
      <vt:lpstr>PowerPoint 演示文稿</vt:lpstr>
      <vt:lpstr>PowerPoint 演示文稿</vt:lpstr>
      <vt:lpstr>基础概念</vt:lpstr>
      <vt:lpstr>基础概念</vt:lpstr>
      <vt:lpstr>基础概念</vt:lpstr>
      <vt:lpstr>基础概念</vt:lpstr>
      <vt:lpstr>索引库操作</vt:lpstr>
      <vt:lpstr>索引库操作</vt:lpstr>
      <vt:lpstr>PowerPoint 演示文稿</vt:lpstr>
      <vt:lpstr>Mapping映射属性</vt:lpstr>
      <vt:lpstr>PowerPoint 演示文稿</vt:lpstr>
      <vt:lpstr>索引库操作</vt:lpstr>
      <vt:lpstr>索引库操作</vt:lpstr>
      <vt:lpstr>索引库操作</vt:lpstr>
      <vt:lpstr>索引库操作</vt:lpstr>
      <vt:lpstr>PowerPoint 演示文稿</vt:lpstr>
      <vt:lpstr>文档操作</vt:lpstr>
      <vt:lpstr>PowerPoint 演示文稿</vt:lpstr>
      <vt:lpstr>文档CRUD</vt:lpstr>
      <vt:lpstr>文档CRUD</vt:lpstr>
      <vt:lpstr>文档CRUD</vt:lpstr>
      <vt:lpstr>PowerPoint 演示文稿</vt:lpstr>
      <vt:lpstr>PowerPoint 演示文稿</vt:lpstr>
      <vt:lpstr>批量处理</vt:lpstr>
      <vt:lpstr>JavaRestClient</vt:lpstr>
      <vt:lpstr>PowerPoint 演示文稿</vt:lpstr>
      <vt:lpstr>JavaRestClient</vt:lpstr>
      <vt:lpstr>客户端初始化</vt:lpstr>
      <vt:lpstr>PowerPoint 演示文稿</vt:lpstr>
      <vt:lpstr>商品Mapping映射</vt:lpstr>
      <vt:lpstr>PowerPoint 演示文稿</vt:lpstr>
      <vt:lpstr>索引库操作</vt:lpstr>
      <vt:lpstr>索引库操作</vt:lpstr>
      <vt:lpstr>PowerPoint 演示文稿</vt:lpstr>
      <vt:lpstr>PowerPoint 演示文稿</vt:lpstr>
      <vt:lpstr>文档操作</vt:lpstr>
      <vt:lpstr>文档操作</vt:lpstr>
      <vt:lpstr>文档操作</vt:lpstr>
      <vt:lpstr>文档操作</vt:lpstr>
      <vt:lpstr>PowerPoint 演示文稿</vt:lpstr>
      <vt:lpstr>PowerPoint 演示文稿</vt:lpstr>
      <vt:lpstr>批处理</vt:lpstr>
      <vt:lpstr>批处理</vt:lpstr>
      <vt:lpstr>批处理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zhang huyi</dc:creator>
  <cp:lastModifiedBy>zhang huyi</cp:lastModifiedBy>
  <cp:revision>1616</cp:revision>
  <dcterms:created xsi:type="dcterms:W3CDTF">2023-05-27T00:48:17Z</dcterms:created>
  <dcterms:modified xsi:type="dcterms:W3CDTF">2024-04-09T06:18:24Z</dcterms:modified>
</cp:coreProperties>
</file>